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3654" r:id="rId2"/>
  </p:sldMasterIdLst>
  <p:notesMasterIdLst>
    <p:notesMasterId r:id="rId5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3" r:id="rId49"/>
    <p:sldId id="304" r:id="rId50"/>
    <p:sldId id="305" r:id="rId51"/>
    <p:sldId id="306" r:id="rId52"/>
    <p:sldId id="307" r:id="rId5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0" d="100"/>
          <a:sy n="40" d="100"/>
        </p:scale>
        <p:origin x="-120" y="-54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laceHolder 1"/>
          <p:cNvSpPr>
            <a:spLocks noGrp="1"/>
          </p:cNvSpPr>
          <p:nvPr>
            <p:ph type="body"/>
          </p:nvPr>
        </p:nvSpPr>
        <p:spPr>
          <a:xfrm>
            <a:off x="756000" y="5078520"/>
            <a:ext cx="6047640" cy="4811040"/>
          </a:xfrm>
          <a:prstGeom prst="rect">
            <a:avLst/>
          </a:prstGeom>
        </p:spPr>
        <p:txBody>
          <a:bodyPr wrap="none" lIns="0" tIns="0" rIns="0" bIns="0"/>
          <a:lstStyle/>
          <a:p>
            <a:r>
              <a:rPr lang="ru-RU"/>
              <a:t>Для правки формата примечаний щелкните мышью</a:t>
            </a:r>
            <a:endParaRPr/>
          </a:p>
        </p:txBody>
      </p:sp>
      <p:sp>
        <p:nvSpPr>
          <p:cNvPr id="10" name="PlaceHolder 2"/>
          <p:cNvSpPr>
            <a:spLocks noGrp="1"/>
          </p:cNvSpPr>
          <p:nvPr>
            <p:ph type="hdr"/>
          </p:nvPr>
        </p:nvSpPr>
        <p:spPr>
          <a:xfrm>
            <a:off x="0" y="0"/>
            <a:ext cx="3280680" cy="534240"/>
          </a:xfrm>
          <a:prstGeom prst="rect">
            <a:avLst/>
          </a:prstGeom>
        </p:spPr>
        <p:txBody>
          <a:bodyPr wrap="none" lIns="0" tIns="0" rIns="0" bIns="0"/>
          <a:lstStyle/>
          <a:p>
            <a:r>
              <a:rPr lang="ru-RU"/>
              <a:t>&lt;заголовок&gt;</a:t>
            </a:r>
            <a:endParaRPr/>
          </a:p>
        </p:txBody>
      </p:sp>
      <p:sp>
        <p:nvSpPr>
          <p:cNvPr id="11" name="PlaceHolder 3"/>
          <p:cNvSpPr>
            <a:spLocks noGrp="1"/>
          </p:cNvSpPr>
          <p:nvPr>
            <p:ph type="dt"/>
          </p:nvPr>
        </p:nvSpPr>
        <p:spPr>
          <a:xfrm>
            <a:off x="4278960" y="0"/>
            <a:ext cx="3280680" cy="534240"/>
          </a:xfrm>
          <a:prstGeom prst="rect">
            <a:avLst/>
          </a:prstGeom>
        </p:spPr>
        <p:txBody>
          <a:bodyPr wrap="none" lIns="0" tIns="0" rIns="0" bIns="0"/>
          <a:lstStyle/>
          <a:p>
            <a:pPr algn="r"/>
            <a:r>
              <a:rPr lang="ru-RU"/>
              <a:t>&lt;дата/время&gt;</a:t>
            </a:r>
            <a:endParaRPr/>
          </a:p>
        </p:txBody>
      </p:sp>
      <p:sp>
        <p:nvSpPr>
          <p:cNvPr id="12" name="PlaceHolder 4"/>
          <p:cNvSpPr>
            <a:spLocks noGrp="1"/>
          </p:cNvSpPr>
          <p:nvPr>
            <p:ph type="ftr"/>
          </p:nvPr>
        </p:nvSpPr>
        <p:spPr>
          <a:xfrm>
            <a:off x="0" y="10157400"/>
            <a:ext cx="3280680" cy="534240"/>
          </a:xfrm>
          <a:prstGeom prst="rect">
            <a:avLst/>
          </a:prstGeom>
        </p:spPr>
        <p:txBody>
          <a:bodyPr wrap="none" lIns="0" tIns="0" rIns="0" bIns="0" anchor="b"/>
          <a:lstStyle/>
          <a:p>
            <a:r>
              <a:rPr lang="ru-RU"/>
              <a:t>&lt;нижний колонтитул&gt;</a:t>
            </a:r>
            <a:endParaRPr/>
          </a:p>
        </p:txBody>
      </p:sp>
      <p:sp>
        <p:nvSpPr>
          <p:cNvPr id="13" name="PlaceHolder 5"/>
          <p:cNvSpPr>
            <a:spLocks noGrp="1"/>
          </p:cNvSpPr>
          <p:nvPr>
            <p:ph type="sldNum"/>
          </p:nvPr>
        </p:nvSpPr>
        <p:spPr>
          <a:xfrm>
            <a:off x="4278960" y="10157400"/>
            <a:ext cx="3280680" cy="534240"/>
          </a:xfrm>
          <a:prstGeom prst="rect">
            <a:avLst/>
          </a:prstGeom>
        </p:spPr>
        <p:txBody>
          <a:bodyPr wrap="none" lIns="0" tIns="0" rIns="0" bIns="0" anchor="b"/>
          <a:lstStyle/>
          <a:p>
            <a:pPr algn="r"/>
            <a:fld id="{C101D131-B161-4141-91F1-71F101F17181}" type="slidenum">
              <a:rPr lang="ru-RU"/>
              <a:pPr algn="r"/>
              <a:t>‹#›</a:t>
            </a:fld>
            <a:endParaRPr/>
          </a:p>
        </p:txBody>
      </p:sp>
    </p:spTree>
    <p:extLst>
      <p:ext uri="{BB962C8B-B14F-4D97-AF65-F5344CB8AC3E}">
        <p14:creationId xmlns:p14="http://schemas.microsoft.com/office/powerpoint/2010/main" val="98765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p:cNvSpPr>
          <p:nvPr>
            <p:ph type="body"/>
          </p:nvPr>
        </p:nvSpPr>
        <p:spPr>
          <a:xfrm>
            <a:off x="0" y="0"/>
            <a:ext cx="360" cy="360"/>
          </a:xfrm>
          <a:prstGeom prst="rect">
            <a:avLst/>
          </a:prstGeom>
        </p:spPr>
      </p:sp>
      <p:sp>
        <p:nvSpPr>
          <p:cNvPr id="122" name="CustomShape 2"/>
          <p:cNvSpPr/>
          <p:nvPr/>
        </p:nvSpPr>
        <p:spPr>
          <a:xfrm>
            <a:off x="0" y="0"/>
            <a:ext cx="360" cy="360"/>
          </a:xfrm>
          <a:prstGeom prst="rect">
            <a:avLst/>
          </a:prstGeom>
        </p:spPr>
        <p:txBody>
          <a:bodyPr lIns="90000" tIns="45000" rIns="90000" bIns="45000"/>
          <a:lstStyle/>
          <a:p>
            <a:fld id="{C1D1A101-1101-4141-B1F1-B111A1212111}" type="slidenum">
              <a:rPr lang="ru-RU">
                <a:solidFill>
                  <a:srgbClr val="000000"/>
                </a:solidFill>
                <a:latin typeface="+mn-lt"/>
                <a:ea typeface="+mn-ea"/>
              </a:rPr>
              <a:pPr/>
              <a:t>18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CB97365-EBCA-4027-87D5-99FC1D4DF0BB}" type="datetimeFigureOut">
              <a:rPr lang="en-US" smtClean="0"/>
              <a:pPr/>
              <a:t>6/6/2019</a:t>
            </a:fld>
            <a:endParaRPr lang="en-US"/>
          </a:p>
        </p:txBody>
      </p:sp>
      <p:sp>
        <p:nvSpPr>
          <p:cNvPr id="6" name="Нижний колонтитул 5"/>
          <p:cNvSpPr>
            <a:spLocks noGrp="1"/>
          </p:cNvSpPr>
          <p:nvPr>
            <p:ph type="ftr" sz="quarter" idx="11"/>
          </p:nvPr>
        </p:nvSpPr>
        <p:spPr/>
        <p:txBody>
          <a:bodyPr/>
          <a:lstStyle/>
          <a:p>
            <a:endParaRPr kumimoji="0" lang="en-US"/>
          </a:p>
        </p:txBody>
      </p:sp>
      <p:sp>
        <p:nvSpPr>
          <p:cNvPr id="7" name="Номер слайда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CB97365-EBCA-4027-87D5-99FC1D4DF0BB}" type="datetimeFigureOut">
              <a:rPr lang="en-US" smtClean="0"/>
              <a:pPr/>
              <a:t>6/6/2019</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CB97365-EBCA-4027-87D5-99FC1D4DF0BB}" type="datetimeFigureOut">
              <a:rPr lang="en-US" smtClean="0"/>
              <a:pPr/>
              <a:t>6/6/2019</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7CB97365-EBCA-4027-87D5-99FC1D4DF0BB}" type="datetimeFigureOut">
              <a:rPr lang="en-US" smtClean="0"/>
              <a:pPr/>
              <a:t>6/6/2019</a:t>
            </a:fld>
            <a:endParaRPr lang="en-US"/>
          </a:p>
        </p:txBody>
      </p:sp>
      <p:sp>
        <p:nvSpPr>
          <p:cNvPr id="17" name="Нижний колонтитул 16"/>
          <p:cNvSpPr>
            <a:spLocks noGrp="1"/>
          </p:cNvSpPr>
          <p:nvPr>
            <p:ph type="ftr" sz="quarter" idx="11"/>
          </p:nvPr>
        </p:nvSpPr>
        <p:spPr/>
        <p:txBody>
          <a:bodyPr/>
          <a:lstStyle/>
          <a:p>
            <a:endParaRPr kumimoji="0" lang="en-US"/>
          </a:p>
        </p:txBody>
      </p:sp>
      <p:sp>
        <p:nvSpPr>
          <p:cNvPr id="29" name="Номер слайда 28"/>
          <p:cNvSpPr>
            <a:spLocks noGrp="1"/>
          </p:cNvSpPr>
          <p:nvPr>
            <p:ph type="sldNum" sz="quarter" idx="12"/>
          </p:nvPr>
        </p:nvSpPr>
        <p:spPr/>
        <p:txBody>
          <a:bodyPr/>
          <a:lstStyle/>
          <a:p>
            <a:fld id="{69E29E33-B620-47F9-BB04-8846C2A5AFCC}" type="slidenum">
              <a:rPr kumimoji="0" lang="en-US" smtClean="0"/>
              <a:pPr/>
              <a:t>‹#›</a:t>
            </a:fld>
            <a:endParaRPr kumimoji="0" lang="en-US"/>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CB97365-EBCA-4027-87D5-99FC1D4DF0BB}" type="datetimeFigureOut">
              <a:rPr lang="en-US" smtClean="0"/>
              <a:pPr/>
              <a:t>6/6/2019</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CB97365-EBCA-4027-87D5-99FC1D4DF0BB}" type="datetimeFigureOut">
              <a:rPr lang="en-US" smtClean="0"/>
              <a:pPr/>
              <a:t>6/6/2019</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a:xfrm>
            <a:off x="7924800" y="6416675"/>
            <a:ext cx="762000" cy="365125"/>
          </a:xfrm>
        </p:spPr>
        <p:txBody>
          <a:bodyPr/>
          <a:lstStyle/>
          <a:p>
            <a:fld id="{69E29E33-B620-47F9-BB04-8846C2A5AFC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CB97365-EBCA-4027-87D5-99FC1D4DF0BB}" type="datetimeFigureOut">
              <a:rPr lang="en-US" smtClean="0"/>
              <a:pPr/>
              <a:t>6/6/2019</a:t>
            </a:fld>
            <a:endParaRPr lang="en-US"/>
          </a:p>
        </p:txBody>
      </p:sp>
      <p:sp>
        <p:nvSpPr>
          <p:cNvPr id="6" name="Нижний колонтитул 5"/>
          <p:cNvSpPr>
            <a:spLocks noGrp="1"/>
          </p:cNvSpPr>
          <p:nvPr>
            <p:ph type="ftr" sz="quarter" idx="11"/>
          </p:nvPr>
        </p:nvSpPr>
        <p:spPr/>
        <p:txBody>
          <a:bodyPr/>
          <a:lstStyle/>
          <a:p>
            <a:endParaRPr kumimoji="0" lang="en-US"/>
          </a:p>
        </p:txBody>
      </p:sp>
      <p:sp>
        <p:nvSpPr>
          <p:cNvPr id="7" name="Номер слайда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CB97365-EBCA-4027-87D5-99FC1D4DF0BB}" type="datetimeFigureOut">
              <a:rPr lang="en-US" smtClean="0"/>
              <a:pPr/>
              <a:t>6/6/2019</a:t>
            </a:fld>
            <a:endParaRPr lang="en-US"/>
          </a:p>
        </p:txBody>
      </p:sp>
      <p:sp>
        <p:nvSpPr>
          <p:cNvPr id="8" name="Нижний колонтитул 7"/>
          <p:cNvSpPr>
            <a:spLocks noGrp="1"/>
          </p:cNvSpPr>
          <p:nvPr>
            <p:ph type="ftr" sz="quarter" idx="11"/>
          </p:nvPr>
        </p:nvSpPr>
        <p:spPr/>
        <p:txBody>
          <a:bodyPr/>
          <a:lstStyle/>
          <a:p>
            <a:endParaRPr kumimoji="0" lang="en-US"/>
          </a:p>
        </p:txBody>
      </p:sp>
      <p:sp>
        <p:nvSpPr>
          <p:cNvPr id="9" name="Номер слайда 8"/>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CB97365-EBCA-4027-87D5-99FC1D4DF0BB}" type="datetimeFigureOut">
              <a:rPr lang="en-US" smtClean="0"/>
              <a:pPr/>
              <a:t>6/6/2019</a:t>
            </a:fld>
            <a:endParaRPr lang="en-US"/>
          </a:p>
        </p:txBody>
      </p:sp>
      <p:sp>
        <p:nvSpPr>
          <p:cNvPr id="4" name="Нижний колонтитул 3"/>
          <p:cNvSpPr>
            <a:spLocks noGrp="1"/>
          </p:cNvSpPr>
          <p:nvPr>
            <p:ph type="ftr" sz="quarter" idx="11"/>
          </p:nvPr>
        </p:nvSpPr>
        <p:spPr/>
        <p:txBody>
          <a:bodyPr/>
          <a:lstStyle/>
          <a:p>
            <a:endParaRPr kumimoji="0" lang="en-US"/>
          </a:p>
        </p:txBody>
      </p:sp>
      <p:sp>
        <p:nvSpPr>
          <p:cNvPr id="5" name="Номер слайда 4"/>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CB97365-EBCA-4027-87D5-99FC1D4DF0BB}" type="datetimeFigureOut">
              <a:rPr lang="en-US" smtClean="0"/>
              <a:pPr/>
              <a:t>6/6/2019</a:t>
            </a:fld>
            <a:endParaRPr lang="en-US"/>
          </a:p>
        </p:txBody>
      </p:sp>
      <p:sp>
        <p:nvSpPr>
          <p:cNvPr id="3" name="Нижний колонтитул 2"/>
          <p:cNvSpPr>
            <a:spLocks noGrp="1"/>
          </p:cNvSpPr>
          <p:nvPr>
            <p:ph type="ftr" sz="quarter" idx="11"/>
          </p:nvPr>
        </p:nvSpPr>
        <p:spPr/>
        <p:txBody>
          <a:bodyPr/>
          <a:lstStyle/>
          <a:p>
            <a:endParaRPr kumimoji="0" lang="en-US"/>
          </a:p>
        </p:txBody>
      </p:sp>
      <p:sp>
        <p:nvSpPr>
          <p:cNvPr id="4" name="Номер слайда 3"/>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CB97365-EBCA-4027-87D5-99FC1D4DF0BB}" type="datetimeFigureOut">
              <a:rPr lang="en-US" smtClean="0"/>
              <a:pPr/>
              <a:t>6/6/2019</a:t>
            </a:fld>
            <a:endParaRPr lang="en-US"/>
          </a:p>
        </p:txBody>
      </p:sp>
      <p:sp>
        <p:nvSpPr>
          <p:cNvPr id="6" name="Нижний колонтитул 5"/>
          <p:cNvSpPr>
            <a:spLocks noGrp="1"/>
          </p:cNvSpPr>
          <p:nvPr>
            <p:ph type="ftr" sz="quarter" idx="11"/>
          </p:nvPr>
        </p:nvSpPr>
        <p:spPr/>
        <p:txBody>
          <a:bodyPr/>
          <a:lstStyle/>
          <a:p>
            <a:endParaRPr kumimoji="0" lang="en-US"/>
          </a:p>
        </p:txBody>
      </p:sp>
      <p:sp>
        <p:nvSpPr>
          <p:cNvPr id="7" name="Номер слайда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CustomShape 1"/>
          <p:cNvSpPr/>
          <p:nvPr/>
        </p:nvSpPr>
        <p:spPr>
          <a:xfrm>
            <a:off x="3124080" y="6356520"/>
            <a:ext cx="2894760" cy="364320"/>
          </a:xfrm>
          <a:prstGeom prst="rect">
            <a:avLst/>
          </a:prstGeom>
        </p:spPr>
      </p:sp>
      <p:sp>
        <p:nvSpPr>
          <p:cNvPr id="7" name="PlaceHolder 2"/>
          <p:cNvSpPr>
            <a:spLocks noGrp="1"/>
          </p:cNvSpPr>
          <p:nvPr>
            <p:ph type="title"/>
          </p:nvPr>
        </p:nvSpPr>
        <p:spPr>
          <a:xfrm>
            <a:off x="457200" y="273600"/>
            <a:ext cx="8229240" cy="1144800"/>
          </a:xfrm>
          <a:prstGeom prst="rect">
            <a:avLst/>
          </a:prstGeom>
        </p:spPr>
        <p:txBody>
          <a:bodyPr wrap="none" lIns="0" tIns="0" rIns="0" bIns="0" anchor="ctr"/>
          <a:lstStyle/>
          <a:p>
            <a:pPr algn="ctr"/>
            <a:r>
              <a:rPr lang="ru-RU"/>
              <a:t>Для правки текста заголовка щелкните мышью</a:t>
            </a:r>
            <a:endParaRPr/>
          </a:p>
        </p:txBody>
      </p:sp>
      <p:sp>
        <p:nvSpPr>
          <p:cNvPr id="8" name="PlaceHolder 3"/>
          <p:cNvSpPr>
            <a:spLocks noGrp="1"/>
          </p:cNvSpPr>
          <p:nvPr>
            <p:ph type="body"/>
          </p:nvPr>
        </p:nvSpPr>
        <p:spPr>
          <a:xfrm>
            <a:off x="457200" y="1604520"/>
            <a:ext cx="8229240" cy="4525920"/>
          </a:xfrm>
          <a:prstGeom prst="rect">
            <a:avLst/>
          </a:prstGeom>
        </p:spPr>
        <p:txBody>
          <a:bodyPr wrap="none" lIns="0" tIns="0" rIns="0" bIns="0"/>
          <a:lstStyle/>
          <a:p>
            <a:pPr>
              <a:buSzPct val="45000"/>
              <a:buFont typeface="StarSymbol"/>
              <a:buChar char=""/>
            </a:pPr>
            <a:r>
              <a:rPr lang="ru-RU"/>
              <a:t>Для правки структуры щелкните мышью</a:t>
            </a:r>
            <a:endParaRPr/>
          </a:p>
          <a:p>
            <a:pPr lvl="1">
              <a:buSzPct val="45000"/>
              <a:buFont typeface="StarSymbol"/>
              <a:buChar char=""/>
            </a:pPr>
            <a:r>
              <a:rPr lang="ru-RU"/>
              <a:t>Второй уровень структуры</a:t>
            </a:r>
            <a:endParaRPr/>
          </a:p>
          <a:p>
            <a:pPr lvl="2">
              <a:buSzPct val="75000"/>
              <a:buFont typeface="StarSymbol"/>
              <a:buChar char=""/>
            </a:pPr>
            <a:r>
              <a:rPr lang="ru-RU"/>
              <a:t>Третий уровень структуры</a:t>
            </a:r>
            <a:endParaRPr/>
          </a:p>
          <a:p>
            <a:pPr lvl="3">
              <a:buSzPct val="45000"/>
              <a:buFont typeface="StarSymbol"/>
              <a:buChar char=""/>
            </a:pPr>
            <a:r>
              <a:rPr lang="ru-RU"/>
              <a:t>Четвертый уровень структуры</a:t>
            </a:r>
            <a:endParaRPr/>
          </a:p>
          <a:p>
            <a:pPr lvl="4">
              <a:buSzPct val="75000"/>
              <a:buFont typeface="StarSymbol"/>
              <a:buChar char=""/>
            </a:pPr>
            <a:r>
              <a:rPr lang="ru-RU"/>
              <a:t>Пятый уровень структуры</a:t>
            </a:r>
            <a:endParaRPr/>
          </a:p>
          <a:p>
            <a:pPr lvl="5">
              <a:buSzPct val="45000"/>
              <a:buFont typeface="StarSymbol"/>
              <a:buChar char=""/>
            </a:pPr>
            <a:r>
              <a:rPr lang="ru-RU"/>
              <a:t>Шестой уровень структуры</a:t>
            </a:r>
            <a:endParaRPr/>
          </a:p>
          <a:p>
            <a:pPr lvl="6">
              <a:buSzPct val="45000"/>
              <a:buFont typeface="StarSymbol"/>
              <a:buChar char=""/>
            </a:pPr>
            <a:r>
              <a:rPr lang="ru-RU"/>
              <a:t>Седьмой уровень структуры</a:t>
            </a:r>
            <a:endParaRPr/>
          </a:p>
          <a:p>
            <a:pPr lvl="7">
              <a:buSzPct val="45000"/>
              <a:buFont typeface="StarSymbol"/>
              <a:buChar char=""/>
            </a:pPr>
            <a:r>
              <a:rPr lang="ru-RU"/>
              <a:t>Восьмой уровень структуры</a:t>
            </a:r>
            <a:endParaRPr/>
          </a:p>
          <a:p>
            <a:pPr lvl="8">
              <a:buSzPct val="45000"/>
              <a:buFont typeface="StarSymbol"/>
              <a:buChar char=""/>
            </a:pPr>
            <a:r>
              <a:rPr lang="ru-RU"/>
              <a:t>Девятый уровень структуры</a:t>
            </a:r>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CB97365-EBCA-4027-87D5-99FC1D4DF0BB}" type="datetimeFigureOut">
              <a:rPr lang="en-US" smtClean="0"/>
              <a:pPr/>
              <a:t>6/6/2019</a:t>
            </a:fld>
            <a:endParaRPr lang="en-US">
              <a:solidFill>
                <a:schemeClr val="tx1">
                  <a:shade val="50000"/>
                </a:schemeClr>
              </a:solidFill>
            </a:endParaRPr>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kumimoji="0" lang="en-US">
              <a:solidFill>
                <a:schemeClr val="tx1">
                  <a:shade val="50000"/>
                </a:schemeClr>
              </a:solidFill>
            </a:endParaRPr>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9E29E33-B620-47F9-BB04-8846C2A5AFCC}" type="slidenum">
              <a:rPr kumimoji="0" lang="en-US" smtClean="0"/>
              <a:pPr/>
              <a:t>‹#›</a:t>
            </a:fld>
            <a:endParaRPr kumimoji="0" lang="en-US" dirty="0">
              <a:solidFill>
                <a:schemeClr val="tx1">
                  <a:shade val="50000"/>
                </a:schemeClr>
              </a:solidFill>
            </a:endParaRPr>
          </a:p>
        </p:txBody>
      </p:sp>
    </p:spTree>
  </p:cSld>
  <p:clrMap bg1="dk1" tx1="lt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hyperlink" Target="http://www.rosteatr.ru/search.asp?org=355" TargetMode="External"/><Relationship Id="rId13" Type="http://schemas.openxmlformats.org/officeDocument/2006/relationships/hyperlink" Target="http://vladikavkaz.ucoz.ru/photo/1-2-0-0-2" TargetMode="External"/><Relationship Id="rId18" Type="http://schemas.openxmlformats.org/officeDocument/2006/relationships/hyperlink" Target="http://www.subregion.ru/index.php?subaction=showfull&amp;id=1297006501&amp;archive=&amp;start_from=&amp;ucat=43&amp;" TargetMode="External"/><Relationship Id="rId3" Type="http://schemas.openxmlformats.org/officeDocument/2006/relationships/hyperlink" Target="http://www.osetiaonline.ru/content/view/1013/" TargetMode="External"/><Relationship Id="rId7" Type="http://schemas.openxmlformats.org/officeDocument/2006/relationships/hyperlink" Target="http://www.goroda-rossii.com/img973.htm" TargetMode="External"/><Relationship Id="rId12" Type="http://schemas.openxmlformats.org/officeDocument/2006/relationships/hyperlink" Target="http://transphoto.ru/update.php?date=2010-03-28&amp;cid=196" TargetMode="External"/><Relationship Id="rId17" Type="http://schemas.openxmlformats.org/officeDocument/2006/relationships/hyperlink" Target="http://transphoto.ru/photo/303042/" TargetMode="External"/><Relationship Id="rId2" Type="http://schemas.openxmlformats.org/officeDocument/2006/relationships/hyperlink" Target="http://www.ossetia.ru/ir/places/detail.php?ID=21384" TargetMode="External"/><Relationship Id="rId16" Type="http://schemas.openxmlformats.org/officeDocument/2006/relationships/hyperlink" Target="http://www.teptar.com/user/Shamilia/" TargetMode="External"/><Relationship Id="rId1" Type="http://schemas.openxmlformats.org/officeDocument/2006/relationships/slideLayout" Target="../slideLayouts/slideLayout1.xml"/><Relationship Id="rId6" Type="http://schemas.openxmlformats.org/officeDocument/2006/relationships/hyperlink" Target="http://www.goroda-rossii.com/cat279.htm" TargetMode="External"/><Relationship Id="rId11" Type="http://schemas.openxmlformats.org/officeDocument/2006/relationships/hyperlink" Target="http://www.russia-da.ru/data/texts/hudozhestvenniiiy_muzeiy_im_mstuganova/index.html" TargetMode="External"/><Relationship Id="rId5" Type="http://schemas.openxmlformats.org/officeDocument/2006/relationships/hyperlink" Target="http://en.rusnations.ru/regions/sevoset/photos/" TargetMode="External"/><Relationship Id="rId15" Type="http://schemas.openxmlformats.org/officeDocument/2006/relationships/hyperlink" Target="http://ezhatina.livejournal.com/" TargetMode="External"/><Relationship Id="rId10" Type="http://schemas.openxmlformats.org/officeDocument/2006/relationships/hyperlink" Target="http://eduold.madeinweb.ru/gallery_vladikavkaz.htm" TargetMode="External"/><Relationship Id="rId4" Type="http://schemas.openxmlformats.org/officeDocument/2006/relationships/hyperlink" Target="http://fanat1k.ru/content-555.php" TargetMode="External"/><Relationship Id="rId9" Type="http://schemas.openxmlformats.org/officeDocument/2006/relationships/hyperlink" Target="http://www.kino-teatr.ru/teatr/201/" TargetMode="External"/><Relationship Id="rId14" Type="http://schemas.openxmlformats.org/officeDocument/2006/relationships/hyperlink" Target="http://rsoa.biz/index.php/galereya?func=viewcategory&amp;catid=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a:t>«Жемчужина Владикавказа». </a:t>
            </a:r>
            <a:br>
              <a:rPr lang="ru-RU" dirty="0"/>
            </a:br>
            <a:endParaRPr lang="ru-RU" dirty="0"/>
          </a:p>
        </p:txBody>
      </p:sp>
      <p:sp>
        <p:nvSpPr>
          <p:cNvPr id="3" name="Подзаголовок 2"/>
          <p:cNvSpPr>
            <a:spLocks noGrp="1"/>
          </p:cNvSpPr>
          <p:nvPr>
            <p:ph type="subTitle" idx="1"/>
          </p:nvPr>
        </p:nvSpPr>
        <p:spPr/>
        <p:txBody>
          <a:bodyPr/>
          <a:lstStyle/>
          <a:p>
            <a:r>
              <a:rPr lang="ru-RU" dirty="0"/>
              <a:t>Проект учащихся 3«Г» класса РФМЛИ</a:t>
            </a:r>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p:nvPr/>
        </p:nvPicPr>
        <p:blipFill>
          <a:blip r:embed="rId2"/>
          <a:stretch>
            <a:fillRect/>
          </a:stretch>
        </p:blipFill>
        <p:spPr>
          <a:xfrm>
            <a:off x="9000" y="0"/>
            <a:ext cx="9134280" cy="6857280"/>
          </a:xfrm>
          <a:prstGeom prst="rect">
            <a:avLst/>
          </a:prstGeom>
        </p:spPr>
      </p:pic>
      <p:sp>
        <p:nvSpPr>
          <p:cNvPr id="29" name="CustomShape 1"/>
          <p:cNvSpPr/>
          <p:nvPr/>
        </p:nvSpPr>
        <p:spPr>
          <a:xfrm>
            <a:off x="3714840" y="0"/>
            <a:ext cx="5428440" cy="2928240"/>
          </a:xfrm>
          <a:prstGeom prst="rect">
            <a:avLst/>
          </a:prstGeom>
        </p:spPr>
        <p:txBody>
          <a:bodyPr lIns="90000" tIns="45000" rIns="90000" bIns="45000"/>
          <a:lstStyle/>
          <a:p>
            <a:pPr algn="ctr"/>
            <a:r>
              <a:rPr lang="ru-RU" sz="2400" b="1">
                <a:solidFill>
                  <a:srgbClr val="000000"/>
                </a:solidFill>
                <a:latin typeface="Calibri"/>
              </a:rPr>
              <a:t>Как и сейчас, Проспект начинался от площади, но в те годы она называлась не Свободы, а Михайловская, в честь Наместника на Кавказе великого князя Михаила Николаевича.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p:nvPr/>
        </p:nvPicPr>
        <p:blipFill>
          <a:blip r:embed="rId2"/>
          <a:stretch>
            <a:fillRect/>
          </a:stretch>
        </p:blipFill>
        <p:spPr>
          <a:xfrm>
            <a:off x="785880" y="0"/>
            <a:ext cx="7558200" cy="4767120"/>
          </a:xfrm>
          <a:prstGeom prst="rect">
            <a:avLst/>
          </a:prstGeom>
        </p:spPr>
      </p:pic>
      <p:sp>
        <p:nvSpPr>
          <p:cNvPr id="31" name="CustomShape 1"/>
          <p:cNvSpPr/>
          <p:nvPr/>
        </p:nvSpPr>
        <p:spPr>
          <a:xfrm>
            <a:off x="457200" y="4572000"/>
            <a:ext cx="8228880" cy="2285280"/>
          </a:xfrm>
          <a:prstGeom prst="rect">
            <a:avLst/>
          </a:prstGeom>
        </p:spPr>
        <p:txBody>
          <a:bodyPr lIns="90000" tIns="45000" rIns="90000" bIns="45000"/>
          <a:lstStyle/>
          <a:p>
            <a:pPr algn="ctr"/>
            <a:r>
              <a:rPr lang="ru-RU" sz="2400" b="1">
                <a:solidFill>
                  <a:srgbClr val="000000"/>
                </a:solidFill>
                <a:latin typeface="Calibri"/>
              </a:rPr>
              <a:t>По правую сторону были небольшие здания Терского отделения Кавказского округа путей сообщения (ныне эту территорию занимает институт министерства внутренних дел), а слева находилась ограда городского «Ерофеевского» парка.</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p:nvPr/>
        </p:nvPicPr>
        <p:blipFill>
          <a:blip r:embed="rId2"/>
          <a:stretch>
            <a:fillRect/>
          </a:stretch>
        </p:blipFill>
        <p:spPr>
          <a:xfrm>
            <a:off x="-45720" y="0"/>
            <a:ext cx="9189000" cy="6985080"/>
          </a:xfrm>
          <a:prstGeom prst="rect">
            <a:avLst/>
          </a:prstGeom>
        </p:spPr>
      </p:pic>
      <p:sp>
        <p:nvSpPr>
          <p:cNvPr id="33" name="CustomShape 1"/>
          <p:cNvSpPr/>
          <p:nvPr/>
        </p:nvSpPr>
        <p:spPr>
          <a:xfrm>
            <a:off x="0" y="0"/>
            <a:ext cx="9143280" cy="2285280"/>
          </a:xfrm>
          <a:prstGeom prst="rect">
            <a:avLst/>
          </a:prstGeom>
        </p:spPr>
        <p:txBody>
          <a:bodyPr lIns="90000" tIns="45000" rIns="90000" bIns="45000"/>
          <a:lstStyle/>
          <a:p>
            <a:r>
              <a:rPr lang="ru-RU" sz="2400" b="1">
                <a:solidFill>
                  <a:srgbClr val="000000"/>
                </a:solidFill>
                <a:latin typeface="Calibri"/>
              </a:rPr>
              <a:t>Большой дом на углу с Воронцовской (ныне Бутырина) принадлежал известному домовладельцу и торговцу Сергею Марковичу Киракозову. В этом же здании находилась областная чертежная. </a:t>
            </a:r>
            <a:endParaRPr/>
          </a:p>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p:nvPr/>
        </p:nvPicPr>
        <p:blipFill>
          <a:blip r:embed="rId2"/>
          <a:stretch>
            <a:fillRect/>
          </a:stretch>
        </p:blipFill>
        <p:spPr>
          <a:xfrm>
            <a:off x="1143000" y="214200"/>
            <a:ext cx="7012080" cy="4500000"/>
          </a:xfrm>
          <a:prstGeom prst="rect">
            <a:avLst/>
          </a:prstGeom>
        </p:spPr>
      </p:pic>
      <p:sp>
        <p:nvSpPr>
          <p:cNvPr id="35" name="CustomShape 1"/>
          <p:cNvSpPr/>
          <p:nvPr/>
        </p:nvSpPr>
        <p:spPr>
          <a:xfrm>
            <a:off x="500040" y="4500720"/>
            <a:ext cx="8228880" cy="2356560"/>
          </a:xfrm>
          <a:prstGeom prst="rect">
            <a:avLst/>
          </a:prstGeom>
        </p:spPr>
        <p:txBody>
          <a:bodyPr lIns="90000" tIns="45000" rIns="90000" bIns="45000"/>
          <a:lstStyle/>
          <a:p>
            <a:pPr algn="ctr"/>
            <a:r>
              <a:rPr lang="ru-RU" sz="2400" b="1">
                <a:solidFill>
                  <a:srgbClr val="000000"/>
                </a:solidFill>
                <a:latin typeface="Calibri"/>
              </a:rPr>
              <a:t>Не менее состоятельный горожанин Воробьев проживал далее, в доме № 6 (ныне № 8), сейчас здесь находится поликлиника. Трудно представить, что в этом небольшом доме жил крупный нефтепромышленник, владелец лесопильного завода и большого доходного дома.</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ustomShape 1"/>
          <p:cNvSpPr/>
          <p:nvPr/>
        </p:nvSpPr>
        <p:spPr>
          <a:xfrm>
            <a:off x="457200" y="5429160"/>
            <a:ext cx="8228880" cy="1428120"/>
          </a:xfrm>
          <a:prstGeom prst="rect">
            <a:avLst/>
          </a:prstGeom>
        </p:spPr>
        <p:txBody>
          <a:bodyPr lIns="90000" tIns="45000" rIns="90000" bIns="45000"/>
          <a:lstStyle/>
          <a:p>
            <a:pPr algn="ctr"/>
            <a:r>
              <a:rPr lang="ru-RU" sz="2400" b="1">
                <a:solidFill>
                  <a:srgbClr val="000000"/>
                </a:solidFill>
                <a:latin typeface="Calibri"/>
              </a:rPr>
              <a:t>На месте Дома искусств были два одноэтажных здания, занимаемые различными магазинам</a:t>
            </a:r>
            <a:r>
              <a:rPr lang="ru-RU" sz="2800" b="1">
                <a:solidFill>
                  <a:srgbClr val="000000"/>
                </a:solidFill>
                <a:latin typeface="Calibri"/>
              </a:rPr>
              <a:t>.</a:t>
            </a:r>
            <a:endParaRPr/>
          </a:p>
        </p:txBody>
      </p:sp>
      <p:pic>
        <p:nvPicPr>
          <p:cNvPr id="37" name="Picture 2"/>
          <p:cNvPicPr/>
          <p:nvPr/>
        </p:nvPicPr>
        <p:blipFill>
          <a:blip r:embed="rId2" cstate="print"/>
          <a:stretch>
            <a:fillRect/>
          </a:stretch>
        </p:blipFill>
        <p:spPr>
          <a:xfrm>
            <a:off x="-33480" y="442080"/>
            <a:ext cx="9176760" cy="51573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stomShape 1"/>
          <p:cNvSpPr/>
          <p:nvPr/>
        </p:nvSpPr>
        <p:spPr>
          <a:xfrm>
            <a:off x="457200" y="4929120"/>
            <a:ext cx="8228880" cy="1928160"/>
          </a:xfrm>
          <a:prstGeom prst="rect">
            <a:avLst/>
          </a:prstGeom>
        </p:spPr>
        <p:txBody>
          <a:bodyPr lIns="90000" tIns="45000" rIns="90000" bIns="45000"/>
          <a:lstStyle/>
          <a:p>
            <a:pPr algn="ctr"/>
            <a:r>
              <a:rPr lang="ru-RU" sz="2400" b="1">
                <a:solidFill>
                  <a:srgbClr val="000000"/>
                </a:solidFill>
                <a:latin typeface="Calibri"/>
              </a:rPr>
              <a:t>Угол Проспекта с улицей Евдокимовской (ныне Горького) занимала табачная фабрика Баграта Сергеевича Вахтангова. От вахтанговской фабрики осталось лишь здание по улице Горького.</a:t>
            </a:r>
            <a:endParaRPr/>
          </a:p>
        </p:txBody>
      </p:sp>
      <p:pic>
        <p:nvPicPr>
          <p:cNvPr id="39" name="Picture 2"/>
          <p:cNvPicPr/>
          <p:nvPr/>
        </p:nvPicPr>
        <p:blipFill>
          <a:blip r:embed="rId2"/>
          <a:stretch>
            <a:fillRect/>
          </a:stretch>
        </p:blipFill>
        <p:spPr>
          <a:xfrm>
            <a:off x="0" y="0"/>
            <a:ext cx="9143280" cy="509184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p:nvPr/>
        </p:nvPicPr>
        <p:blipFill>
          <a:blip r:embed="rId2"/>
          <a:stretch>
            <a:fillRect/>
          </a:stretch>
        </p:blipFill>
        <p:spPr>
          <a:xfrm>
            <a:off x="1500120" y="0"/>
            <a:ext cx="6297120" cy="5306400"/>
          </a:xfrm>
          <a:prstGeom prst="rect">
            <a:avLst/>
          </a:prstGeom>
        </p:spPr>
      </p:pic>
      <p:sp>
        <p:nvSpPr>
          <p:cNvPr id="41" name="CustomShape 1"/>
          <p:cNvSpPr/>
          <p:nvPr/>
        </p:nvSpPr>
        <p:spPr>
          <a:xfrm>
            <a:off x="0" y="5214960"/>
            <a:ext cx="9143280" cy="1642320"/>
          </a:xfrm>
          <a:prstGeom prst="rect">
            <a:avLst/>
          </a:prstGeom>
        </p:spPr>
        <p:txBody>
          <a:bodyPr lIns="90000" tIns="45000" rIns="90000" bIns="45000"/>
          <a:lstStyle/>
          <a:p>
            <a:pPr algn="ctr"/>
            <a:r>
              <a:rPr lang="ru-RU" sz="2400" b="1">
                <a:solidFill>
                  <a:srgbClr val="000000"/>
                </a:solidFill>
                <a:latin typeface="Calibri"/>
              </a:rPr>
              <a:t>В 70-х годах на Проспекте появилось здание Дома быта. Построенное наперекор всем законам архитектуры и  историческим традициям, это здание вовсе не украшает изящный облик Проспекта.</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2"/>
          <p:cNvPicPr/>
          <p:nvPr/>
        </p:nvPicPr>
        <p:blipFill>
          <a:blip r:embed="rId2"/>
          <a:stretch>
            <a:fillRect/>
          </a:stretch>
        </p:blipFill>
        <p:spPr>
          <a:xfrm>
            <a:off x="1143000" y="0"/>
            <a:ext cx="6928920" cy="5142960"/>
          </a:xfrm>
          <a:prstGeom prst="rect">
            <a:avLst/>
          </a:prstGeom>
        </p:spPr>
      </p:pic>
      <p:sp>
        <p:nvSpPr>
          <p:cNvPr id="43" name="CustomShape 1"/>
          <p:cNvSpPr/>
          <p:nvPr/>
        </p:nvSpPr>
        <p:spPr>
          <a:xfrm>
            <a:off x="0" y="4929120"/>
            <a:ext cx="9143280" cy="1928160"/>
          </a:xfrm>
          <a:prstGeom prst="rect">
            <a:avLst/>
          </a:prstGeom>
        </p:spPr>
        <p:txBody>
          <a:bodyPr lIns="90000" tIns="45000" rIns="90000" bIns="45000"/>
          <a:lstStyle/>
          <a:p>
            <a:pPr algn="ctr"/>
            <a:r>
              <a:rPr lang="ru-RU" sz="2400" b="1">
                <a:solidFill>
                  <a:srgbClr val="000000"/>
                </a:solidFill>
                <a:latin typeface="Calibri"/>
              </a:rPr>
              <a:t>В марте 1902 года, в роскошном двухэтажном здании на углу Проспекта и улицы Евдокимовской, открыло свою деятельность «Общество взаимного кредита». Это специальное здание было построено по проекту архитектора П.П. Шмидта.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p:cNvPicPr/>
          <p:nvPr/>
        </p:nvPicPr>
        <p:blipFill>
          <a:blip r:embed="rId3"/>
          <a:stretch>
            <a:fillRect/>
          </a:stretch>
        </p:blipFill>
        <p:spPr>
          <a:xfrm>
            <a:off x="857160" y="0"/>
            <a:ext cx="7509240" cy="5315400"/>
          </a:xfrm>
          <a:prstGeom prst="rect">
            <a:avLst/>
          </a:prstGeom>
        </p:spPr>
      </p:pic>
      <p:sp>
        <p:nvSpPr>
          <p:cNvPr id="45" name="CustomShape 1"/>
          <p:cNvSpPr/>
          <p:nvPr/>
        </p:nvSpPr>
        <p:spPr>
          <a:xfrm>
            <a:off x="457200" y="4929120"/>
            <a:ext cx="8228880" cy="1928160"/>
          </a:xfrm>
          <a:prstGeom prst="rect">
            <a:avLst/>
          </a:prstGeom>
        </p:spPr>
        <p:txBody>
          <a:bodyPr lIns="90000" tIns="45000" rIns="90000" bIns="45000"/>
          <a:lstStyle/>
          <a:p>
            <a:pPr algn="ctr"/>
            <a:r>
              <a:rPr lang="ru-RU" sz="2400" b="1">
                <a:solidFill>
                  <a:srgbClr val="000000"/>
                </a:solidFill>
                <a:latin typeface="Calibri"/>
              </a:rPr>
              <a:t>На первом этаже здания находились: галантерейный и мебельный магазины. Само «Общество взаимного кредита» занимало второй этаж. Сейчас на первом этаже здания находится супермаркет «Солнечный», а на втором этаже располагается Республиканский Дом Ветеранов.</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2"/>
          <p:cNvPicPr/>
          <p:nvPr/>
        </p:nvPicPr>
        <p:blipFill>
          <a:blip r:embed="rId2"/>
          <a:stretch>
            <a:fillRect/>
          </a:stretch>
        </p:blipFill>
        <p:spPr>
          <a:xfrm>
            <a:off x="0" y="0"/>
            <a:ext cx="9143280" cy="6857280"/>
          </a:xfrm>
          <a:prstGeom prst="rect">
            <a:avLst/>
          </a:prstGeom>
        </p:spPr>
      </p:pic>
      <p:sp>
        <p:nvSpPr>
          <p:cNvPr id="47" name="CustomShape 1"/>
          <p:cNvSpPr/>
          <p:nvPr/>
        </p:nvSpPr>
        <p:spPr>
          <a:xfrm>
            <a:off x="457200" y="0"/>
            <a:ext cx="8228880" cy="1928160"/>
          </a:xfrm>
          <a:prstGeom prst="rect">
            <a:avLst/>
          </a:prstGeom>
        </p:spPr>
        <p:txBody>
          <a:bodyPr lIns="90000" tIns="45000" rIns="90000" bIns="45000"/>
          <a:lstStyle/>
          <a:p>
            <a:pPr algn="ctr"/>
            <a:r>
              <a:rPr lang="ru-RU" sz="2400" b="1">
                <a:solidFill>
                  <a:srgbClr val="000000"/>
                </a:solidFill>
                <a:latin typeface="Calibri"/>
              </a:rPr>
              <a:t>На другом углу Проспекта и Евдокимовской находилась гостиница «Париж», владельцем которой был Аликпер Амир - Алиев.</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stomShape 1"/>
          <p:cNvSpPr/>
          <p:nvPr/>
        </p:nvSpPr>
        <p:spPr>
          <a:xfrm>
            <a:off x="457200" y="274680"/>
            <a:ext cx="8228880" cy="6582600"/>
          </a:xfrm>
          <a:prstGeom prst="rect">
            <a:avLst/>
          </a:prstGeom>
        </p:spPr>
        <p:txBody>
          <a:bodyPr lIns="90000" tIns="45000" rIns="90000" bIns="45000"/>
          <a:lstStyle/>
          <a:p>
            <a:r>
              <a:rPr lang="ru-RU" sz="4400" b="1" i="1">
                <a:solidFill>
                  <a:srgbClr val="002060"/>
                </a:solidFill>
                <a:latin typeface="Calibri"/>
              </a:rPr>
              <a:t>Человек может объездить весь мир в поисках того, что ему нужно, и найти это, вернувшись домой. </a:t>
            </a:r>
            <a:endParaRPr/>
          </a:p>
          <a:p>
            <a:r>
              <a:rPr lang="ru-RU" sz="4400" b="1" i="1">
                <a:solidFill>
                  <a:srgbClr val="002060"/>
                </a:solidFill>
                <a:latin typeface="Calibri"/>
              </a:rPr>
              <a:t>                                               Moore</a:t>
            </a:r>
            <a:endParaRPr/>
          </a:p>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2"/>
          <p:cNvPicPr/>
          <p:nvPr/>
        </p:nvPicPr>
        <p:blipFill>
          <a:blip r:embed="rId2"/>
          <a:stretch>
            <a:fillRect/>
          </a:stretch>
        </p:blipFill>
        <p:spPr>
          <a:xfrm>
            <a:off x="0" y="0"/>
            <a:ext cx="9143280" cy="6857280"/>
          </a:xfrm>
          <a:prstGeom prst="rect">
            <a:avLst/>
          </a:prstGeom>
        </p:spPr>
      </p:pic>
      <p:sp>
        <p:nvSpPr>
          <p:cNvPr id="49" name="CustomShape 1"/>
          <p:cNvSpPr/>
          <p:nvPr/>
        </p:nvSpPr>
        <p:spPr>
          <a:xfrm>
            <a:off x="0" y="0"/>
            <a:ext cx="6857280" cy="1499400"/>
          </a:xfrm>
          <a:prstGeom prst="rect">
            <a:avLst/>
          </a:prstGeom>
        </p:spPr>
        <p:txBody>
          <a:bodyPr lIns="90000" tIns="45000" rIns="90000" bIns="45000"/>
          <a:lstStyle/>
          <a:p>
            <a:pPr algn="ctr"/>
            <a:r>
              <a:rPr lang="ru-RU" sz="2400" b="1">
                <a:solidFill>
                  <a:srgbClr val="000000"/>
                </a:solidFill>
                <a:latin typeface="Calibri"/>
              </a:rPr>
              <a:t>Угловое здание было выстроено в 80-х годах XIX века, а в 1909 году к нему пристроили трехэтажный корпус.</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p:cNvPicPr/>
          <p:nvPr/>
        </p:nvPicPr>
        <p:blipFill>
          <a:blip r:embed="rId2"/>
          <a:stretch>
            <a:fillRect/>
          </a:stretch>
        </p:blipFill>
        <p:spPr>
          <a:xfrm>
            <a:off x="1143000" y="214200"/>
            <a:ext cx="6925680" cy="5284080"/>
          </a:xfrm>
          <a:prstGeom prst="rect">
            <a:avLst/>
          </a:prstGeom>
        </p:spPr>
      </p:pic>
      <p:sp>
        <p:nvSpPr>
          <p:cNvPr id="51" name="CustomShape 1"/>
          <p:cNvSpPr/>
          <p:nvPr/>
        </p:nvSpPr>
        <p:spPr>
          <a:xfrm>
            <a:off x="457200" y="5286240"/>
            <a:ext cx="8228880" cy="1571040"/>
          </a:xfrm>
          <a:prstGeom prst="rect">
            <a:avLst/>
          </a:prstGeom>
        </p:spPr>
        <p:txBody>
          <a:bodyPr lIns="90000" tIns="45000" rIns="90000" bIns="45000"/>
          <a:lstStyle/>
          <a:p>
            <a:pPr algn="ctr"/>
            <a:r>
              <a:rPr lang="ru-RU" sz="2400" b="1">
                <a:solidFill>
                  <a:srgbClr val="000000"/>
                </a:solidFill>
                <a:latin typeface="Calibri"/>
              </a:rPr>
              <a:t>На первом этаже здания находились магазин азиатского платья, чайный магазин, табачный магазин, погреб русских вин и шапочная мастерская.</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457200" y="5572080"/>
            <a:ext cx="8228880" cy="1285200"/>
          </a:xfrm>
          <a:prstGeom prst="rect">
            <a:avLst/>
          </a:prstGeom>
        </p:spPr>
        <p:txBody>
          <a:bodyPr lIns="90000" tIns="45000" rIns="90000" bIns="45000"/>
          <a:lstStyle/>
          <a:p>
            <a:pPr algn="ctr"/>
            <a:r>
              <a:rPr lang="ru-RU" sz="2400" b="1">
                <a:solidFill>
                  <a:srgbClr val="000000"/>
                </a:solidFill>
                <a:latin typeface="Calibri"/>
              </a:rPr>
              <a:t>В наши дни на первом этаже расположился магазин «Художественный салон».</a:t>
            </a:r>
            <a:endParaRPr/>
          </a:p>
        </p:txBody>
      </p:sp>
      <p:pic>
        <p:nvPicPr>
          <p:cNvPr id="53" name="Picture 2"/>
          <p:cNvPicPr/>
          <p:nvPr/>
        </p:nvPicPr>
        <p:blipFill>
          <a:blip r:embed="rId2"/>
          <a:stretch>
            <a:fillRect/>
          </a:stretch>
        </p:blipFill>
        <p:spPr>
          <a:xfrm>
            <a:off x="642960" y="214200"/>
            <a:ext cx="7952040" cy="55000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Рисунок 2"/>
          <p:cNvPicPr/>
          <p:nvPr/>
        </p:nvPicPr>
        <p:blipFill>
          <a:blip r:embed="rId2"/>
          <a:stretch>
            <a:fillRect/>
          </a:stretch>
        </p:blipFill>
        <p:spPr>
          <a:xfrm>
            <a:off x="2000160" y="214200"/>
            <a:ext cx="5142960" cy="3857040"/>
          </a:xfrm>
          <a:prstGeom prst="rect">
            <a:avLst/>
          </a:prstGeom>
        </p:spPr>
      </p:pic>
      <p:sp>
        <p:nvSpPr>
          <p:cNvPr id="55" name="CustomShape 1"/>
          <p:cNvSpPr/>
          <p:nvPr/>
        </p:nvSpPr>
        <p:spPr>
          <a:xfrm>
            <a:off x="0" y="3714840"/>
            <a:ext cx="9143280" cy="3142440"/>
          </a:xfrm>
          <a:prstGeom prst="rect">
            <a:avLst/>
          </a:prstGeom>
        </p:spPr>
        <p:txBody>
          <a:bodyPr lIns="90000" tIns="45000" rIns="90000" bIns="45000"/>
          <a:lstStyle/>
          <a:p>
            <a:pPr algn="ctr"/>
            <a:r>
              <a:rPr lang="ru-RU" sz="2400" b="1">
                <a:solidFill>
                  <a:srgbClr val="000000"/>
                </a:solidFill>
                <a:latin typeface="Calibri"/>
              </a:rPr>
              <a:t>Здание нынешнего художественного музея принадлежало одному из богатейших купцов города Богдану Григорьевичу Оганову. Как обычно, первый этаж занимали магазины. В этом же здании была фотография С.Н. Алонкина. После того, как Алонкин покинул Владикавказ, владельцем фотографии стал С. Джанаев-Хетагуров, фотографии которого до сих пор хранятся в семьях владикавказских сторожил.</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3"/>
          <p:cNvPicPr/>
          <p:nvPr/>
        </p:nvPicPr>
        <p:blipFill>
          <a:blip r:embed="rId2"/>
          <a:stretch>
            <a:fillRect/>
          </a:stretch>
        </p:blipFill>
        <p:spPr>
          <a:xfrm>
            <a:off x="2384280" y="1775520"/>
            <a:ext cx="6759000" cy="5081760"/>
          </a:xfrm>
          <a:prstGeom prst="rect">
            <a:avLst/>
          </a:prstGeom>
        </p:spPr>
      </p:pic>
      <p:sp>
        <p:nvSpPr>
          <p:cNvPr id="57" name="CustomShape 1"/>
          <p:cNvSpPr/>
          <p:nvPr/>
        </p:nvSpPr>
        <p:spPr>
          <a:xfrm>
            <a:off x="0" y="0"/>
            <a:ext cx="7214400" cy="2856600"/>
          </a:xfrm>
          <a:prstGeom prst="rect">
            <a:avLst/>
          </a:prstGeom>
        </p:spPr>
        <p:txBody>
          <a:bodyPr lIns="90000" tIns="45000" rIns="90000" bIns="45000"/>
          <a:lstStyle/>
          <a:p>
            <a:pPr algn="ctr"/>
            <a:r>
              <a:rPr lang="ru-RU" sz="2400" b="1">
                <a:solidFill>
                  <a:srgbClr val="000000"/>
                </a:solidFill>
                <a:latin typeface="Calibri"/>
              </a:rPr>
              <a:t>Художественный музей имени М.С. Туганова был основан 7 апреля 1939 года. Большую часть картин музей получил из фондов государственных картинных галерей. В 1992 году музей получил картины, эскизы, рисунки и личные вещи художника М.С. Туганова.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Рисунок 2"/>
          <p:cNvPicPr/>
          <p:nvPr/>
        </p:nvPicPr>
        <p:blipFill>
          <a:blip r:embed="rId2"/>
          <a:stretch>
            <a:fillRect/>
          </a:stretch>
        </p:blipFill>
        <p:spPr>
          <a:xfrm>
            <a:off x="2786040" y="214200"/>
            <a:ext cx="6071400" cy="4071240"/>
          </a:xfrm>
          <a:prstGeom prst="rect">
            <a:avLst/>
          </a:prstGeom>
        </p:spPr>
      </p:pic>
      <p:sp>
        <p:nvSpPr>
          <p:cNvPr id="59" name="CustomShape 1"/>
          <p:cNvSpPr/>
          <p:nvPr/>
        </p:nvSpPr>
        <p:spPr>
          <a:xfrm>
            <a:off x="0" y="2643120"/>
            <a:ext cx="8686080" cy="4214160"/>
          </a:xfrm>
          <a:prstGeom prst="rect">
            <a:avLst/>
          </a:prstGeom>
        </p:spPr>
        <p:txBody>
          <a:bodyPr lIns="90000" tIns="45000" rIns="90000" bIns="45000"/>
          <a:lstStyle/>
          <a:p>
            <a:r>
              <a:rPr lang="ru-RU" sz="2800" b="1">
                <a:solidFill>
                  <a:srgbClr val="000000"/>
                </a:solidFill>
                <a:latin typeface="Calibri"/>
              </a:rPr>
              <a:t>В настоящее врем</a:t>
            </a:r>
            <a:r>
              <a:rPr lang="ru-RU" sz="2800" b="1">
                <a:solidFill>
                  <a:srgbClr val="FFFFFF"/>
                </a:solidFill>
                <a:latin typeface="Calibri"/>
              </a:rPr>
              <a:t>я</a:t>
            </a:r>
            <a:r>
              <a:rPr lang="ru-RU" sz="2800" b="1">
                <a:solidFill>
                  <a:srgbClr val="000000"/>
                </a:solidFill>
                <a:latin typeface="Calibri"/>
              </a:rPr>
              <a:t> </a:t>
            </a:r>
            <a:r>
              <a:rPr lang="ru-RU" sz="2800" b="1">
                <a:solidFill>
                  <a:srgbClr val="FFFFFF"/>
                </a:solidFill>
                <a:latin typeface="Calibri"/>
              </a:rPr>
              <a:t>в фондах музея хранится свыше </a:t>
            </a:r>
            <a:r>
              <a:rPr lang="ru-RU" sz="2800" b="1">
                <a:solidFill>
                  <a:srgbClr val="000000"/>
                </a:solidFill>
                <a:latin typeface="Calibri"/>
              </a:rPr>
              <a:t>5600 экспонатов. </a:t>
            </a:r>
            <a:r>
              <a:rPr lang="ru-RU" sz="2800" b="1">
                <a:solidFill>
                  <a:srgbClr val="FFFFFF"/>
                </a:solidFill>
                <a:latin typeface="Calibri"/>
              </a:rPr>
              <a:t>Наибольший интерес и ценность </a:t>
            </a:r>
            <a:r>
              <a:rPr lang="ru-RU" sz="2800" b="1">
                <a:solidFill>
                  <a:srgbClr val="000000"/>
                </a:solidFill>
                <a:latin typeface="Calibri"/>
              </a:rPr>
              <a:t>представляют:</a:t>
            </a:r>
            <a:endParaRPr/>
          </a:p>
          <a:p>
            <a:r>
              <a:rPr lang="ru-RU" sz="2400">
                <a:solidFill>
                  <a:srgbClr val="000000"/>
                </a:solidFill>
                <a:latin typeface="Calibri"/>
              </a:rPr>
              <a:t> </a:t>
            </a:r>
            <a:endParaRPr/>
          </a:p>
          <a:p>
            <a:r>
              <a:rPr lang="ru-RU" sz="2400">
                <a:solidFill>
                  <a:srgbClr val="000000"/>
                </a:solidFill>
                <a:latin typeface="Calibri"/>
              </a:rPr>
              <a:t>• Коллекция скульптур осетинских скульпторов; </a:t>
            </a:r>
            <a:endParaRPr/>
          </a:p>
          <a:p>
            <a:r>
              <a:rPr lang="ru-RU" sz="2400">
                <a:solidFill>
                  <a:srgbClr val="000000"/>
                </a:solidFill>
                <a:latin typeface="Calibri"/>
              </a:rPr>
              <a:t>• Коллекция портретов, написанных русскими художниками    18-20 веков; </a:t>
            </a:r>
            <a:endParaRPr/>
          </a:p>
          <a:p>
            <a:r>
              <a:rPr lang="ru-RU" sz="2400">
                <a:solidFill>
                  <a:srgbClr val="000000"/>
                </a:solidFill>
                <a:latin typeface="Calibri"/>
              </a:rPr>
              <a:t>• Работы профессиональных осетинских художников;</a:t>
            </a:r>
            <a:endParaRPr/>
          </a:p>
          <a:p>
            <a:r>
              <a:rPr lang="ru-RU" sz="2400">
                <a:solidFill>
                  <a:srgbClr val="000000"/>
                </a:solidFill>
                <a:latin typeface="Calibri"/>
              </a:rPr>
              <a:t>• Коллекция под общим названием «Современное искусство Осетии».</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ustomShape 1"/>
          <p:cNvSpPr/>
          <p:nvPr/>
        </p:nvSpPr>
        <p:spPr>
          <a:xfrm>
            <a:off x="285840" y="0"/>
            <a:ext cx="8714880" cy="1713600"/>
          </a:xfrm>
          <a:prstGeom prst="rect">
            <a:avLst/>
          </a:prstGeom>
        </p:spPr>
        <p:txBody>
          <a:bodyPr lIns="90000" tIns="45000" rIns="90000" bIns="45000"/>
          <a:lstStyle/>
          <a:p>
            <a:r>
              <a:rPr lang="ru-RU" sz="2400" b="1">
                <a:solidFill>
                  <a:srgbClr val="000000"/>
                </a:solidFill>
                <a:latin typeface="Calibri"/>
              </a:rPr>
              <a:t>Напротив, в доме № 19 имел свой салон не менее известный фотограф Г.Г. Квитон.</a:t>
            </a:r>
            <a:endParaRPr/>
          </a:p>
          <a:p>
            <a:pPr algn="ctr"/>
            <a:r>
              <a:rPr lang="ru-RU" sz="2400" b="1">
                <a:solidFill>
                  <a:srgbClr val="000000"/>
                </a:solidFill>
                <a:latin typeface="Calibri"/>
              </a:rPr>
              <a:t> На первом этаже была открыта аптека Кнаппа.</a:t>
            </a:r>
            <a:endParaRPr/>
          </a:p>
        </p:txBody>
      </p:sp>
      <p:pic>
        <p:nvPicPr>
          <p:cNvPr id="61" name="Picture 2"/>
          <p:cNvPicPr/>
          <p:nvPr/>
        </p:nvPicPr>
        <p:blipFill>
          <a:blip r:embed="rId2"/>
          <a:stretch>
            <a:fillRect/>
          </a:stretch>
        </p:blipFill>
        <p:spPr>
          <a:xfrm>
            <a:off x="285840" y="1643040"/>
            <a:ext cx="8643240" cy="50050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Рисунок 2"/>
          <p:cNvPicPr/>
          <p:nvPr/>
        </p:nvPicPr>
        <p:blipFill>
          <a:blip r:embed="rId2"/>
          <a:stretch>
            <a:fillRect/>
          </a:stretch>
        </p:blipFill>
        <p:spPr>
          <a:xfrm>
            <a:off x="1000080" y="0"/>
            <a:ext cx="7154280" cy="5071320"/>
          </a:xfrm>
          <a:prstGeom prst="rect">
            <a:avLst/>
          </a:prstGeom>
        </p:spPr>
      </p:pic>
      <p:sp>
        <p:nvSpPr>
          <p:cNvPr id="63" name="CustomShape 1"/>
          <p:cNvSpPr/>
          <p:nvPr/>
        </p:nvSpPr>
        <p:spPr>
          <a:xfrm>
            <a:off x="0" y="4071960"/>
            <a:ext cx="9143280" cy="2785320"/>
          </a:xfrm>
          <a:prstGeom prst="rect">
            <a:avLst/>
          </a:prstGeom>
        </p:spPr>
        <p:txBody>
          <a:bodyPr lIns="90000" tIns="45000" rIns="90000" bIns="45000"/>
          <a:lstStyle/>
          <a:p>
            <a:pPr algn="ctr"/>
            <a:r>
              <a:rPr lang="ru-RU" sz="2400" b="1">
                <a:solidFill>
                  <a:srgbClr val="000000"/>
                </a:solidFill>
                <a:latin typeface="Calibri"/>
              </a:rPr>
              <a:t>Рядом </a:t>
            </a:r>
            <a:r>
              <a:rPr lang="ru-RU" sz="2400" b="1">
                <a:solidFill>
                  <a:srgbClr val="FFFFFF"/>
                </a:solidFill>
                <a:latin typeface="Calibri"/>
              </a:rPr>
              <a:t>возвышалось здание гостиницы «Империал», выстр</a:t>
            </a:r>
            <a:r>
              <a:rPr lang="ru-RU" sz="2400" b="1">
                <a:solidFill>
                  <a:srgbClr val="000000"/>
                </a:solidFill>
                <a:latin typeface="Calibri"/>
              </a:rPr>
              <a:t>оенное</a:t>
            </a:r>
            <a:r>
              <a:rPr lang="ru-RU" sz="2400" b="1">
                <a:solidFill>
                  <a:srgbClr val="FFFFFF"/>
                </a:solidFill>
                <a:latin typeface="Calibri"/>
              </a:rPr>
              <a:t> </a:t>
            </a:r>
            <a:r>
              <a:rPr lang="ru-RU" sz="2400" b="1">
                <a:solidFill>
                  <a:srgbClr val="000000"/>
                </a:solidFill>
                <a:latin typeface="Calibri"/>
              </a:rPr>
              <a:t>извес</a:t>
            </a:r>
            <a:r>
              <a:rPr lang="ru-RU" sz="2400" b="1">
                <a:solidFill>
                  <a:srgbClr val="FFFFFF"/>
                </a:solidFill>
                <a:latin typeface="Calibri"/>
              </a:rPr>
              <a:t>тным горожанином, гласным городской думы Панай</a:t>
            </a:r>
            <a:r>
              <a:rPr lang="ru-RU" sz="2400" b="1">
                <a:solidFill>
                  <a:srgbClr val="000000"/>
                </a:solidFill>
                <a:latin typeface="Calibri"/>
              </a:rPr>
              <a:t>отом Евстафьевичем Марандовым. В гостинице имелся бильярд, а в саду был летний ресторан с беседками. В начале 20-х годов гостиница именовалась «Палас». Ныне гостинице возвращено её первоначальное название.</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Рисунок 2"/>
          <p:cNvPicPr/>
          <p:nvPr/>
        </p:nvPicPr>
        <p:blipFill>
          <a:blip r:embed="rId2"/>
          <a:stretch>
            <a:fillRect/>
          </a:stretch>
        </p:blipFill>
        <p:spPr>
          <a:xfrm>
            <a:off x="1357200" y="0"/>
            <a:ext cx="6582600" cy="5071320"/>
          </a:xfrm>
          <a:prstGeom prst="rect">
            <a:avLst/>
          </a:prstGeom>
        </p:spPr>
      </p:pic>
      <p:sp>
        <p:nvSpPr>
          <p:cNvPr id="65" name="CustomShape 1"/>
          <p:cNvSpPr/>
          <p:nvPr/>
        </p:nvSpPr>
        <p:spPr>
          <a:xfrm>
            <a:off x="0" y="4786200"/>
            <a:ext cx="9143280" cy="2071080"/>
          </a:xfrm>
          <a:prstGeom prst="rect">
            <a:avLst/>
          </a:prstGeom>
        </p:spPr>
        <p:txBody>
          <a:bodyPr lIns="90000" tIns="45000" rIns="90000" bIns="45000"/>
          <a:lstStyle/>
          <a:p>
            <a:pPr algn="ctr"/>
            <a:r>
              <a:rPr lang="ru-RU" sz="2400" b="1">
                <a:solidFill>
                  <a:srgbClr val="000000"/>
                </a:solidFill>
                <a:latin typeface="Calibri"/>
              </a:rPr>
              <a:t>Следующим был дом Демокидовых. Это была большая семья наследников Эммануила Демокидова – Дмитрий, Константин, Николай, Мария, Елена и Анна Эмануиловичи. А первый этаж занимали магазин модных товаров и аптека.</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ustomShape 1"/>
          <p:cNvSpPr/>
          <p:nvPr/>
        </p:nvSpPr>
        <p:spPr>
          <a:xfrm>
            <a:off x="457200" y="274680"/>
            <a:ext cx="8228880" cy="6582600"/>
          </a:xfrm>
          <a:prstGeom prst="rect">
            <a:avLst/>
          </a:prstGeom>
        </p:spPr>
        <p:txBody>
          <a:bodyPr lIns="90000" tIns="45000" rIns="90000" bIns="45000"/>
          <a:lstStyle/>
          <a:p>
            <a:r>
              <a:rPr lang="ru-RU" sz="2700" b="1">
                <a:solidFill>
                  <a:srgbClr val="000000"/>
                </a:solidFill>
                <a:latin typeface="Calibri"/>
              </a:rPr>
              <a:t>Далее, как и сейчас, находился кинотеатр. В те годы он именовался «Пате». Впервые инженеры фирмы «Братья Пате» появились во Владикавказе в 1907 году, когда приехали снимать жизнь Кавказа. Тогда же они начали показывать свои картины в арендуемых помещениях. А в 1911 году был перестроен под кинотеатр дом Александры Аксеновой на Александровском Проспекте. Это здание использовалось не только для демонстрации кино, но и для других зрелищных выступлений. В годы советской власти кинотеатр именовался «Государственный Кинотеатр № 2», затем «Советское Кино № 2», с 1931 года – «Горец», а с 1935 года — «Комсомолец». </a:t>
            </a:r>
            <a:endParaRPr/>
          </a:p>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stomShape 1"/>
          <p:cNvSpPr/>
          <p:nvPr/>
        </p:nvSpPr>
        <p:spPr>
          <a:xfrm>
            <a:off x="457200" y="274680"/>
            <a:ext cx="8228880" cy="6225480"/>
          </a:xfrm>
          <a:prstGeom prst="rect">
            <a:avLst/>
          </a:prstGeom>
        </p:spPr>
        <p:txBody>
          <a:bodyPr lIns="90000" tIns="45000" rIns="90000" bIns="45000"/>
          <a:lstStyle/>
          <a:p>
            <a:r>
              <a:rPr lang="ru-RU" sz="3600" b="1" i="1">
                <a:solidFill>
                  <a:srgbClr val="000000"/>
                </a:solidFill>
                <a:latin typeface="Calibri"/>
              </a:rPr>
              <a:t>А много ли мы знаем о нашем доме – городе, где мы живём? Знаем ли мы историю улиц по которым ходим? </a:t>
            </a:r>
            <a:endParaRPr/>
          </a:p>
          <a:p>
            <a:r>
              <a:rPr lang="ru-RU" sz="3600" b="1" i="1">
                <a:solidFill>
                  <a:srgbClr val="000000"/>
                </a:solidFill>
                <a:latin typeface="Calibri"/>
              </a:rPr>
              <a:t>Пробелы в знаниях было решено устранить. Помогла нам в этом работа над проектом.</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Рисунок 2"/>
          <p:cNvPicPr/>
          <p:nvPr/>
        </p:nvPicPr>
        <p:blipFill>
          <a:blip r:embed="rId2"/>
          <a:stretch>
            <a:fillRect/>
          </a:stretch>
        </p:blipFill>
        <p:spPr>
          <a:xfrm>
            <a:off x="0" y="0"/>
            <a:ext cx="9143280" cy="5857200"/>
          </a:xfrm>
          <a:prstGeom prst="rect">
            <a:avLst/>
          </a:prstGeom>
        </p:spPr>
      </p:pic>
      <p:sp>
        <p:nvSpPr>
          <p:cNvPr id="68" name="CustomShape 1"/>
          <p:cNvSpPr/>
          <p:nvPr/>
        </p:nvSpPr>
        <p:spPr>
          <a:xfrm>
            <a:off x="0" y="4643280"/>
            <a:ext cx="9143280" cy="2214000"/>
          </a:xfrm>
          <a:prstGeom prst="rect">
            <a:avLst/>
          </a:prstGeom>
        </p:spPr>
        <p:txBody>
          <a:bodyPr lIns="90000" tIns="45000" rIns="90000" bIns="45000"/>
          <a:lstStyle/>
          <a:p>
            <a:pPr algn="ctr"/>
            <a:r>
              <a:rPr lang="ru-RU" sz="2200" b="1">
                <a:solidFill>
                  <a:srgbClr val="FFFFFF"/>
                </a:solidFill>
                <a:latin typeface="Calibri"/>
              </a:rPr>
              <a:t>Угол Проспекта и Театральной площади занимал кинотеатр или как он тогда именовался – электробиограф «Риччи». Это было красивое, специально для кинотеатра выстроенное здание. В подвальных помещениях «Риччи» </a:t>
            </a:r>
            <a:r>
              <a:rPr lang="ru-RU" sz="2200" b="1">
                <a:solidFill>
                  <a:srgbClr val="000000"/>
                </a:solidFill>
                <a:latin typeface="Calibri"/>
              </a:rPr>
              <a:t>находился уютный ресторан, кабинки которого уходили вплоть до центральной аллеи Проспекта. Таким образом, посетители ресторана слышали грохот проезжающего над ними трамвая, что создавало особое впечатление.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ustomShape 1"/>
          <p:cNvSpPr/>
          <p:nvPr/>
        </p:nvSpPr>
        <p:spPr>
          <a:xfrm>
            <a:off x="0" y="4643280"/>
            <a:ext cx="9143280" cy="2214000"/>
          </a:xfrm>
          <a:prstGeom prst="rect">
            <a:avLst/>
          </a:prstGeom>
        </p:spPr>
        <p:txBody>
          <a:bodyPr lIns="90000" tIns="45000" rIns="90000" bIns="45000"/>
          <a:lstStyle/>
          <a:p>
            <a:pPr algn="ctr"/>
            <a:r>
              <a:rPr lang="ru-RU" sz="2400" b="1">
                <a:solidFill>
                  <a:srgbClr val="000000"/>
                </a:solidFill>
                <a:latin typeface="Calibri"/>
              </a:rPr>
              <a:t>В советское время кинотеатр использовался по своему назначению именуясь «Юнг-Штурм», затем «Пионер», пока в конце 50-х годов, не было решено расширить Театральную площадь. Кинотеатр загораживал новый памятник Ленину. Его снесли, и теперь на этом месте находится фонтан.</a:t>
            </a:r>
            <a:endParaRPr/>
          </a:p>
        </p:txBody>
      </p:sp>
      <p:pic>
        <p:nvPicPr>
          <p:cNvPr id="70" name="Picture 2"/>
          <p:cNvPicPr/>
          <p:nvPr/>
        </p:nvPicPr>
        <p:blipFill>
          <a:blip r:embed="rId2"/>
          <a:stretch>
            <a:fillRect/>
          </a:stretch>
        </p:blipFill>
        <p:spPr>
          <a:xfrm>
            <a:off x="2286000" y="214200"/>
            <a:ext cx="4714200" cy="45770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
          <p:cNvPicPr/>
          <p:nvPr/>
        </p:nvPicPr>
        <p:blipFill>
          <a:blip r:embed="rId2"/>
          <a:stretch>
            <a:fillRect/>
          </a:stretch>
        </p:blipFill>
        <p:spPr>
          <a:xfrm>
            <a:off x="214200" y="1214280"/>
            <a:ext cx="5466960" cy="3571200"/>
          </a:xfrm>
          <a:prstGeom prst="rect">
            <a:avLst/>
          </a:prstGeom>
        </p:spPr>
      </p:pic>
      <p:sp>
        <p:nvSpPr>
          <p:cNvPr id="72" name="CustomShape 1"/>
          <p:cNvSpPr/>
          <p:nvPr/>
        </p:nvSpPr>
        <p:spPr>
          <a:xfrm>
            <a:off x="457200" y="0"/>
            <a:ext cx="8228880" cy="1285200"/>
          </a:xfrm>
          <a:prstGeom prst="rect">
            <a:avLst/>
          </a:prstGeom>
        </p:spPr>
        <p:txBody>
          <a:bodyPr lIns="90000" tIns="45000" rIns="90000" bIns="45000"/>
          <a:lstStyle/>
          <a:p>
            <a:pPr algn="ctr"/>
            <a:r>
              <a:rPr lang="ru-RU" sz="2400" b="1">
                <a:solidFill>
                  <a:srgbClr val="000000"/>
                </a:solidFill>
                <a:latin typeface="Calibri"/>
              </a:rPr>
              <a:t>В годы Советской власти были выстроены здания Дома дружбы, Детский мир, которые удачно вписались в облик проспекта.</a:t>
            </a:r>
            <a:endParaRPr/>
          </a:p>
        </p:txBody>
      </p:sp>
      <p:pic>
        <p:nvPicPr>
          <p:cNvPr id="73" name="Picture 2"/>
          <p:cNvPicPr/>
          <p:nvPr/>
        </p:nvPicPr>
        <p:blipFill>
          <a:blip r:embed="rId3" cstate="print"/>
          <a:stretch>
            <a:fillRect/>
          </a:stretch>
        </p:blipFill>
        <p:spPr>
          <a:xfrm>
            <a:off x="4357800" y="2857320"/>
            <a:ext cx="4550040" cy="379872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Рисунок 2"/>
          <p:cNvPicPr/>
          <p:nvPr/>
        </p:nvPicPr>
        <p:blipFill>
          <a:blip r:embed="rId2"/>
          <a:stretch>
            <a:fillRect/>
          </a:stretch>
        </p:blipFill>
        <p:spPr>
          <a:xfrm>
            <a:off x="0" y="0"/>
            <a:ext cx="9143280" cy="6857280"/>
          </a:xfrm>
          <a:prstGeom prst="rect">
            <a:avLst/>
          </a:prstGeom>
        </p:spPr>
      </p:pic>
      <p:sp>
        <p:nvSpPr>
          <p:cNvPr id="75" name="CustomShape 1"/>
          <p:cNvSpPr/>
          <p:nvPr/>
        </p:nvSpPr>
        <p:spPr>
          <a:xfrm>
            <a:off x="0" y="5072040"/>
            <a:ext cx="9143280" cy="1785240"/>
          </a:xfrm>
          <a:prstGeom prst="rect">
            <a:avLst/>
          </a:prstGeom>
        </p:spPr>
        <p:txBody>
          <a:bodyPr lIns="90000" tIns="45000" rIns="90000" bIns="45000"/>
          <a:lstStyle/>
          <a:p>
            <a:pPr algn="ctr"/>
            <a:r>
              <a:rPr lang="ru-RU" sz="2400" b="1">
                <a:solidFill>
                  <a:srgbClr val="FFFFFF"/>
                </a:solidFill>
                <a:latin typeface="Calibri"/>
              </a:rPr>
              <a:t>Дом на углу Проспекта и Грозненской улицы (ныне Куйбышева). В этом же доме был ювелирный магазин «Рубин» Абрама Тарноградского. Свое название магазин сохранил вплоть до 80-х годов.</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Рисунок 3"/>
          <p:cNvPicPr/>
          <p:nvPr/>
        </p:nvPicPr>
        <p:blipFill>
          <a:blip r:embed="rId2"/>
          <a:stretch>
            <a:fillRect/>
          </a:stretch>
        </p:blipFill>
        <p:spPr>
          <a:xfrm>
            <a:off x="785880" y="0"/>
            <a:ext cx="7654320" cy="5071320"/>
          </a:xfrm>
          <a:prstGeom prst="rect">
            <a:avLst/>
          </a:prstGeom>
        </p:spPr>
      </p:pic>
      <p:sp>
        <p:nvSpPr>
          <p:cNvPr id="77" name="CustomShape 1"/>
          <p:cNvSpPr/>
          <p:nvPr/>
        </p:nvSpPr>
        <p:spPr>
          <a:xfrm>
            <a:off x="0" y="4786200"/>
            <a:ext cx="9143280" cy="2071080"/>
          </a:xfrm>
          <a:prstGeom prst="rect">
            <a:avLst/>
          </a:prstGeom>
        </p:spPr>
        <p:txBody>
          <a:bodyPr lIns="90000" tIns="45000" rIns="90000" bIns="45000"/>
          <a:lstStyle/>
          <a:p>
            <a:pPr algn="ctr"/>
            <a:r>
              <a:rPr lang="ru-RU" sz="2400" b="1">
                <a:solidFill>
                  <a:srgbClr val="000000"/>
                </a:solidFill>
                <a:latin typeface="Calibri"/>
              </a:rPr>
              <a:t>Угол с Грозненской улицей занимало большое здание братьев Зипаловых – Владимира и Николая Егоровичей. На втором этаже здания находилась гостиница «Европа», владел которой М.А. Никитин, а на первом — магазин и ресторан.</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2"/>
          <p:cNvPicPr/>
          <p:nvPr/>
        </p:nvPicPr>
        <p:blipFill>
          <a:blip r:embed="rId2"/>
          <a:stretch>
            <a:fillRect/>
          </a:stretch>
        </p:blipFill>
        <p:spPr>
          <a:xfrm>
            <a:off x="0" y="0"/>
            <a:ext cx="9143280" cy="6857280"/>
          </a:xfrm>
          <a:prstGeom prst="rect">
            <a:avLst/>
          </a:prstGeom>
        </p:spPr>
      </p:pic>
      <p:sp>
        <p:nvSpPr>
          <p:cNvPr id="79" name="CustomShape 1"/>
          <p:cNvSpPr/>
          <p:nvPr/>
        </p:nvSpPr>
        <p:spPr>
          <a:xfrm>
            <a:off x="457200" y="274680"/>
            <a:ext cx="8228880" cy="1510560"/>
          </a:xfrm>
          <a:prstGeom prst="rect">
            <a:avLst/>
          </a:prstGeom>
        </p:spPr>
        <p:txBody>
          <a:bodyPr lIns="90000" tIns="45000" rIns="90000" bIns="45000"/>
          <a:lstStyle/>
          <a:p>
            <a:r>
              <a:rPr lang="ru-RU" sz="2700" b="1">
                <a:solidFill>
                  <a:srgbClr val="000000"/>
                </a:solidFill>
                <a:latin typeface="Calibri"/>
              </a:rPr>
              <a:t>Здесь же, на площади Ленина находится Академический русский театр им. Е.Вахтангова – один из старейших театров Северного Кавказа. Изначально площадь называлась Театральная.</a:t>
            </a:r>
            <a:endParaRPr/>
          </a:p>
          <a:p>
            <a:endParaRPr/>
          </a:p>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Рисунок 2"/>
          <p:cNvPicPr/>
          <p:nvPr/>
        </p:nvPicPr>
        <p:blipFill>
          <a:blip r:embed="rId2"/>
          <a:stretch>
            <a:fillRect/>
          </a:stretch>
        </p:blipFill>
        <p:spPr>
          <a:xfrm>
            <a:off x="0" y="0"/>
            <a:ext cx="9143280" cy="6857280"/>
          </a:xfrm>
          <a:prstGeom prst="rect">
            <a:avLst/>
          </a:prstGeom>
        </p:spPr>
      </p:pic>
      <p:sp>
        <p:nvSpPr>
          <p:cNvPr id="81" name="CustomShape 1"/>
          <p:cNvSpPr/>
          <p:nvPr/>
        </p:nvSpPr>
        <p:spPr>
          <a:xfrm>
            <a:off x="457200" y="5500800"/>
            <a:ext cx="8228880" cy="1356480"/>
          </a:xfrm>
          <a:prstGeom prst="rect">
            <a:avLst/>
          </a:prstGeom>
        </p:spPr>
        <p:txBody>
          <a:bodyPr lIns="90000" tIns="45000" rIns="90000" bIns="45000"/>
          <a:lstStyle/>
          <a:p>
            <a:pPr algn="ctr"/>
            <a:r>
              <a:rPr lang="ru-RU" sz="2400" b="1">
                <a:solidFill>
                  <a:srgbClr val="000000"/>
                </a:solidFill>
                <a:latin typeface="Calibri"/>
              </a:rPr>
              <a:t>Открылся театр 15 апреля 1871 драмой "Маскарад" М.Лермонтова.</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0" y="3857760"/>
            <a:ext cx="9143280" cy="2999520"/>
          </a:xfrm>
          <a:prstGeom prst="rect">
            <a:avLst/>
          </a:prstGeom>
        </p:spPr>
        <p:txBody>
          <a:bodyPr lIns="90000" tIns="45000" rIns="90000" bIns="45000"/>
          <a:lstStyle/>
          <a:p>
            <a:pPr algn="ctr"/>
            <a:r>
              <a:rPr lang="ru-RU" sz="2400" b="1">
                <a:solidFill>
                  <a:srgbClr val="000000"/>
                </a:solidFill>
                <a:latin typeface="Calibri"/>
              </a:rPr>
              <a:t>В театре начинал работать великий осетинский поэт, художник Коста Хетагуров. В 1912 Е.Вахтангов совместно с режиссером И.Ростовцевым поставил здесь пьесу "Дети гор". В начале 20-х годов во Владикавказ приехал М.Булгаков, театром были поставлены его первые пьесы "Братья Турбины", "Самооборона", "Сыновья муллы", "Парижские коммунары". </a:t>
            </a:r>
            <a:endParaRPr/>
          </a:p>
        </p:txBody>
      </p:sp>
      <p:pic>
        <p:nvPicPr>
          <p:cNvPr id="83" name="Picture 2"/>
          <p:cNvPicPr/>
          <p:nvPr/>
        </p:nvPicPr>
        <p:blipFill>
          <a:blip r:embed="rId2"/>
          <a:stretch>
            <a:fillRect/>
          </a:stretch>
        </p:blipFill>
        <p:spPr>
          <a:xfrm>
            <a:off x="0" y="0"/>
            <a:ext cx="2706480" cy="4042800"/>
          </a:xfrm>
          <a:prstGeom prst="rect">
            <a:avLst/>
          </a:prstGeom>
        </p:spPr>
      </p:pic>
      <p:pic>
        <p:nvPicPr>
          <p:cNvPr id="84" name="Picture 4"/>
          <p:cNvPicPr/>
          <p:nvPr/>
        </p:nvPicPr>
        <p:blipFill>
          <a:blip r:embed="rId3"/>
          <a:stretch>
            <a:fillRect/>
          </a:stretch>
        </p:blipFill>
        <p:spPr>
          <a:xfrm>
            <a:off x="6195960" y="0"/>
            <a:ext cx="2947320" cy="3976920"/>
          </a:xfrm>
          <a:prstGeom prst="rect">
            <a:avLst/>
          </a:prstGeom>
        </p:spPr>
      </p:pic>
      <p:pic>
        <p:nvPicPr>
          <p:cNvPr id="85" name="Picture 5"/>
          <p:cNvPicPr/>
          <p:nvPr/>
        </p:nvPicPr>
        <p:blipFill>
          <a:blip r:embed="rId4"/>
          <a:stretch>
            <a:fillRect/>
          </a:stretch>
        </p:blipFill>
        <p:spPr>
          <a:xfrm>
            <a:off x="3143160" y="0"/>
            <a:ext cx="2650320" cy="39888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457200" y="5000760"/>
            <a:ext cx="8228880" cy="1856520"/>
          </a:xfrm>
          <a:prstGeom prst="rect">
            <a:avLst/>
          </a:prstGeom>
        </p:spPr>
        <p:txBody>
          <a:bodyPr lIns="90000" tIns="45000" rIns="90000" bIns="45000"/>
          <a:lstStyle/>
          <a:p>
            <a:r>
              <a:rPr lang="ru-RU" sz="2400" b="1">
                <a:solidFill>
                  <a:srgbClr val="000000"/>
                </a:solidFill>
                <a:latin typeface="Calibri"/>
              </a:rPr>
              <a:t>В большом здании нынешней Республиканской юношеской библиотеки им. Г. Газданова был коммерческий клуб. В зале клуба устраивались различные музыкальные вечера, театрализованные представления и другие мероприятия. </a:t>
            </a:r>
            <a:endParaRPr/>
          </a:p>
          <a:p>
            <a:endParaRPr/>
          </a:p>
        </p:txBody>
      </p:sp>
      <p:pic>
        <p:nvPicPr>
          <p:cNvPr id="87" name="Picture 2"/>
          <p:cNvPicPr/>
          <p:nvPr/>
        </p:nvPicPr>
        <p:blipFill>
          <a:blip r:embed="rId2" cstate="print"/>
          <a:stretch>
            <a:fillRect/>
          </a:stretch>
        </p:blipFill>
        <p:spPr>
          <a:xfrm>
            <a:off x="571320" y="214200"/>
            <a:ext cx="8002440" cy="478548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p:cNvPicPr/>
          <p:nvPr/>
        </p:nvPicPr>
        <p:blipFill>
          <a:blip r:embed="rId2" cstate="print"/>
          <a:stretch>
            <a:fillRect/>
          </a:stretch>
        </p:blipFill>
        <p:spPr>
          <a:xfrm>
            <a:off x="571320" y="142920"/>
            <a:ext cx="7937640" cy="4500000"/>
          </a:xfrm>
          <a:prstGeom prst="rect">
            <a:avLst/>
          </a:prstGeom>
        </p:spPr>
      </p:pic>
      <p:sp>
        <p:nvSpPr>
          <p:cNvPr id="89" name="CustomShape 1"/>
          <p:cNvSpPr/>
          <p:nvPr/>
        </p:nvSpPr>
        <p:spPr>
          <a:xfrm>
            <a:off x="0" y="4429080"/>
            <a:ext cx="9143280" cy="2428200"/>
          </a:xfrm>
          <a:prstGeom prst="rect">
            <a:avLst/>
          </a:prstGeom>
        </p:spPr>
        <p:txBody>
          <a:bodyPr lIns="90000" tIns="45000" rIns="90000" bIns="45000"/>
          <a:lstStyle/>
          <a:p>
            <a:pPr algn="ctr"/>
            <a:r>
              <a:rPr lang="ru-RU" sz="2400" b="1">
                <a:solidFill>
                  <a:srgbClr val="000000"/>
                </a:solidFill>
                <a:latin typeface="Calibri"/>
              </a:rPr>
              <a:t>В 1910 году по проекту архитектора П.П. Шмидта было построено здание, на первом этаже которого расположился магазин мануфактуры. На фасаде между витринами были установлены огромные зеркала на всю высоту первого этажа. Поэтому в народе магазин называли «зеркальный».</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stomShape 1"/>
          <p:cNvSpPr/>
          <p:nvPr/>
        </p:nvSpPr>
        <p:spPr>
          <a:xfrm>
            <a:off x="457200" y="274680"/>
            <a:ext cx="8228880" cy="6225480"/>
          </a:xfrm>
          <a:prstGeom prst="rect">
            <a:avLst/>
          </a:prstGeom>
        </p:spPr>
        <p:txBody>
          <a:bodyPr lIns="90000" tIns="45000" rIns="90000" bIns="45000"/>
          <a:lstStyle/>
          <a:p>
            <a:r>
              <a:rPr lang="ru-RU" sz="4400" b="1" i="1" dirty="0">
                <a:solidFill>
                  <a:srgbClr val="000000"/>
                </a:solidFill>
                <a:latin typeface="Calibri"/>
              </a:rPr>
              <a:t>Цель проекта:</a:t>
            </a:r>
            <a:endParaRPr dirty="0"/>
          </a:p>
          <a:p>
            <a:endParaRPr dirty="0"/>
          </a:p>
          <a:p>
            <a:r>
              <a:rPr lang="ru-RU" sz="4400" b="1" i="1" dirty="0">
                <a:solidFill>
                  <a:srgbClr val="000000"/>
                </a:solidFill>
                <a:latin typeface="Calibri"/>
              </a:rPr>
              <a:t>Изучить историю развития одной из </a:t>
            </a:r>
            <a:r>
              <a:rPr lang="ru-RU" sz="4400" b="1" i="1" dirty="0" smtClean="0">
                <a:solidFill>
                  <a:srgbClr val="000000"/>
                </a:solidFill>
                <a:latin typeface="Calibri"/>
              </a:rPr>
              <a:t>старейших</a:t>
            </a:r>
            <a:r>
              <a:rPr lang="ru-RU" sz="4400" b="1" i="1" dirty="0" smtClean="0">
                <a:solidFill>
                  <a:srgbClr val="000000"/>
                </a:solidFill>
                <a:latin typeface="Calibri"/>
              </a:rPr>
              <a:t> </a:t>
            </a:r>
            <a:r>
              <a:rPr lang="ru-RU" sz="4400" b="1" i="1" dirty="0">
                <a:solidFill>
                  <a:srgbClr val="000000"/>
                </a:solidFill>
                <a:latin typeface="Calibri"/>
              </a:rPr>
              <a:t>улиц Владикавказа – Проспекта Мира.</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457200" y="4786200"/>
            <a:ext cx="8228880" cy="2071080"/>
          </a:xfrm>
          <a:prstGeom prst="rect">
            <a:avLst/>
          </a:prstGeom>
        </p:spPr>
        <p:txBody>
          <a:bodyPr lIns="90000" tIns="45000" rIns="90000" bIns="45000"/>
          <a:lstStyle/>
          <a:p>
            <a:pPr algn="ctr"/>
            <a:r>
              <a:rPr lang="ru-RU" sz="2400" b="1">
                <a:solidFill>
                  <a:srgbClr val="000000"/>
                </a:solidFill>
                <a:latin typeface="Calibri"/>
              </a:rPr>
              <a:t>Здание на углу с улицей Базарной (ныне Джанаева) принадлежало Свято-Троицкому мужскому монастырю, который находился в районе Реданта, на территории нынешней пограничной части. На втором этаже здания была Тихвинская церковь, а на первом – аптека. </a:t>
            </a:r>
            <a:endParaRPr/>
          </a:p>
        </p:txBody>
      </p:sp>
      <p:pic>
        <p:nvPicPr>
          <p:cNvPr id="91" name="Picture 2"/>
          <p:cNvPicPr/>
          <p:nvPr/>
        </p:nvPicPr>
        <p:blipFill>
          <a:blip r:embed="rId2"/>
          <a:stretch>
            <a:fillRect/>
          </a:stretch>
        </p:blipFill>
        <p:spPr>
          <a:xfrm>
            <a:off x="814680" y="142920"/>
            <a:ext cx="7542720" cy="473076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Рисунок 3"/>
          <p:cNvPicPr/>
          <p:nvPr/>
        </p:nvPicPr>
        <p:blipFill>
          <a:blip r:embed="rId2"/>
          <a:stretch>
            <a:fillRect/>
          </a:stretch>
        </p:blipFill>
        <p:spPr>
          <a:xfrm>
            <a:off x="1285920" y="0"/>
            <a:ext cx="6643080" cy="4928400"/>
          </a:xfrm>
          <a:prstGeom prst="rect">
            <a:avLst/>
          </a:prstGeom>
        </p:spPr>
      </p:pic>
      <p:sp>
        <p:nvSpPr>
          <p:cNvPr id="93" name="CustomShape 1"/>
          <p:cNvSpPr/>
          <p:nvPr/>
        </p:nvSpPr>
        <p:spPr>
          <a:xfrm>
            <a:off x="457200" y="4500720"/>
            <a:ext cx="8228880" cy="2356560"/>
          </a:xfrm>
          <a:prstGeom prst="rect">
            <a:avLst/>
          </a:prstGeom>
        </p:spPr>
        <p:txBody>
          <a:bodyPr lIns="90000" tIns="45000" rIns="90000" bIns="45000"/>
          <a:lstStyle/>
          <a:p>
            <a:pPr algn="ctr"/>
            <a:r>
              <a:rPr lang="ru-RU" sz="2400" b="1">
                <a:solidFill>
                  <a:srgbClr val="000000"/>
                </a:solidFill>
                <a:latin typeface="Calibri"/>
              </a:rPr>
              <a:t>Традиционно, наиболее престижной частью Проспекта считалась его левая сторона от Театральной площади до улицы Московской (ныне Кирова). Здесь проживали самые богатые владикавказцы, в основном это были купцы.</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p:cNvPicPr/>
          <p:nvPr/>
        </p:nvPicPr>
        <p:blipFill>
          <a:blip r:embed="rId2"/>
          <a:stretch>
            <a:fillRect/>
          </a:stretch>
        </p:blipFill>
        <p:spPr>
          <a:xfrm>
            <a:off x="1643040" y="1220040"/>
            <a:ext cx="7500240" cy="5637240"/>
          </a:xfrm>
          <a:prstGeom prst="rect">
            <a:avLst/>
          </a:prstGeom>
        </p:spPr>
      </p:pic>
      <p:sp>
        <p:nvSpPr>
          <p:cNvPr id="95" name="CustomShape 1"/>
          <p:cNvSpPr/>
          <p:nvPr/>
        </p:nvSpPr>
        <p:spPr>
          <a:xfrm>
            <a:off x="0" y="0"/>
            <a:ext cx="5643000" cy="2714040"/>
          </a:xfrm>
          <a:prstGeom prst="rect">
            <a:avLst/>
          </a:prstGeom>
        </p:spPr>
        <p:txBody>
          <a:bodyPr lIns="90000" tIns="45000" rIns="90000" bIns="45000"/>
          <a:lstStyle/>
          <a:p>
            <a:pPr algn="ctr"/>
            <a:r>
              <a:rPr lang="ru-RU" sz="2400" b="1">
                <a:solidFill>
                  <a:srgbClr val="000000"/>
                </a:solidFill>
                <a:latin typeface="Calibri"/>
              </a:rPr>
              <a:t>Например, угловой дом с улицей Слепцовской (ныне Маяковского) принадлежал Артему Григорьевичу Киракозову. На здании и сейчас есть буквы «А.К.». Здесь был магазин готового платья Самуила Позина.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2"/>
          <p:cNvPicPr/>
          <p:nvPr/>
        </p:nvPicPr>
        <p:blipFill>
          <a:blip r:embed="rId2"/>
          <a:stretch>
            <a:fillRect/>
          </a:stretch>
        </p:blipFill>
        <p:spPr>
          <a:xfrm>
            <a:off x="0" y="0"/>
            <a:ext cx="9143280" cy="6857280"/>
          </a:xfrm>
          <a:prstGeom prst="rect">
            <a:avLst/>
          </a:prstGeom>
        </p:spPr>
      </p:pic>
      <p:sp>
        <p:nvSpPr>
          <p:cNvPr id="97" name="CustomShape 1"/>
          <p:cNvSpPr/>
          <p:nvPr/>
        </p:nvSpPr>
        <p:spPr>
          <a:xfrm>
            <a:off x="0" y="0"/>
            <a:ext cx="6143040" cy="2356560"/>
          </a:xfrm>
          <a:prstGeom prst="rect">
            <a:avLst/>
          </a:prstGeom>
        </p:spPr>
        <p:txBody>
          <a:bodyPr lIns="90000" tIns="45000" rIns="90000" bIns="45000"/>
          <a:lstStyle/>
          <a:p>
            <a:pPr algn="ctr"/>
            <a:r>
              <a:rPr lang="ru-RU" sz="2400" b="1">
                <a:solidFill>
                  <a:srgbClr val="000000"/>
                </a:solidFill>
                <a:latin typeface="Calibri"/>
              </a:rPr>
              <a:t>Угол с улицей Московской (ныне Кирова) занимало здание гостиницы «Гранд-Отель». Здание гостиницы, принадлежащее Резакову, было выстроено в 80-х годах XIX века.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3"/>
          <p:cNvPicPr/>
          <p:nvPr/>
        </p:nvPicPr>
        <p:blipFill>
          <a:blip r:embed="rId2"/>
          <a:stretch>
            <a:fillRect/>
          </a:stretch>
        </p:blipFill>
        <p:spPr>
          <a:xfrm>
            <a:off x="0" y="0"/>
            <a:ext cx="9256320" cy="6857280"/>
          </a:xfrm>
          <a:prstGeom prst="rect">
            <a:avLst/>
          </a:prstGeom>
        </p:spPr>
      </p:pic>
      <p:sp>
        <p:nvSpPr>
          <p:cNvPr id="99" name="CustomShape 1"/>
          <p:cNvSpPr/>
          <p:nvPr/>
        </p:nvSpPr>
        <p:spPr>
          <a:xfrm>
            <a:off x="1285920" y="0"/>
            <a:ext cx="7857360" cy="1642320"/>
          </a:xfrm>
          <a:prstGeom prst="rect">
            <a:avLst/>
          </a:prstGeom>
        </p:spPr>
        <p:txBody>
          <a:bodyPr lIns="90000" tIns="45000" rIns="90000" bIns="45000"/>
          <a:lstStyle/>
          <a:p>
            <a:pPr algn="ctr"/>
            <a:r>
              <a:rPr lang="ru-RU" sz="2400" b="1">
                <a:solidFill>
                  <a:srgbClr val="000000"/>
                </a:solidFill>
                <a:latin typeface="Calibri"/>
              </a:rPr>
              <a:t>Гостиничные номера расположились на втором этаже, а первый этаж был отведен под ресторан, окна которого выходили на Александровский проспект (ныне магазин).</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Рисунок 2"/>
          <p:cNvPicPr/>
          <p:nvPr/>
        </p:nvPicPr>
        <p:blipFill>
          <a:blip r:embed="rId2"/>
          <a:stretch>
            <a:fillRect/>
          </a:stretch>
        </p:blipFill>
        <p:spPr>
          <a:xfrm>
            <a:off x="928800" y="0"/>
            <a:ext cx="7428960" cy="4633200"/>
          </a:xfrm>
          <a:prstGeom prst="rect">
            <a:avLst/>
          </a:prstGeom>
        </p:spPr>
      </p:pic>
      <p:sp>
        <p:nvSpPr>
          <p:cNvPr id="101" name="CustomShape 1"/>
          <p:cNvSpPr/>
          <p:nvPr/>
        </p:nvSpPr>
        <p:spPr>
          <a:xfrm>
            <a:off x="0" y="4429080"/>
            <a:ext cx="9143280" cy="2428200"/>
          </a:xfrm>
          <a:prstGeom prst="rect">
            <a:avLst/>
          </a:prstGeom>
        </p:spPr>
        <p:txBody>
          <a:bodyPr lIns="90000" tIns="45000" rIns="90000" bIns="45000"/>
          <a:lstStyle/>
          <a:p>
            <a:pPr algn="ctr"/>
            <a:r>
              <a:rPr lang="ru-RU" sz="2400" b="1">
                <a:solidFill>
                  <a:srgbClr val="000000"/>
                </a:solidFill>
                <a:latin typeface="Calibri"/>
              </a:rPr>
              <a:t>Популярность «Гранд-Отеля» среди гостей Владикавказа была столь высока, что потребовалось существенно расширить гостиницу. 15 марта 1910 года было открыто отделение гостиницы «Гранд-Отель» на углу Александровского проспекта и улицы Московской, напротив главной гостиницы «Гранд-Отель».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ustomShape 1"/>
          <p:cNvSpPr/>
          <p:nvPr/>
        </p:nvSpPr>
        <p:spPr>
          <a:xfrm>
            <a:off x="457200" y="5143680"/>
            <a:ext cx="8228880" cy="1713600"/>
          </a:xfrm>
          <a:prstGeom prst="rect">
            <a:avLst/>
          </a:prstGeom>
        </p:spPr>
        <p:txBody>
          <a:bodyPr lIns="90000" tIns="45000" rIns="90000" bIns="45000"/>
          <a:lstStyle/>
          <a:p>
            <a:pPr algn="ctr"/>
            <a:r>
              <a:rPr lang="ru-RU" sz="2400" b="1">
                <a:solidFill>
                  <a:srgbClr val="000000"/>
                </a:solidFill>
                <a:latin typeface="Calibri"/>
              </a:rPr>
              <a:t>По словам сторожил, оба здания соединялись между собой подземным ходом. В 1918 году здание филиала гостиницы полностью сгорело и в полуразрушенном виде находилось до начала 30-х годов.</a:t>
            </a:r>
            <a:endParaRPr/>
          </a:p>
        </p:txBody>
      </p:sp>
      <p:pic>
        <p:nvPicPr>
          <p:cNvPr id="103" name="Рисунок 2"/>
          <p:cNvPicPr/>
          <p:nvPr/>
        </p:nvPicPr>
        <p:blipFill>
          <a:blip r:embed="rId2"/>
          <a:stretch>
            <a:fillRect/>
          </a:stretch>
        </p:blipFill>
        <p:spPr>
          <a:xfrm>
            <a:off x="1214280" y="0"/>
            <a:ext cx="6786000" cy="516672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Рисунок 2"/>
          <p:cNvPicPr/>
          <p:nvPr/>
        </p:nvPicPr>
        <p:blipFill>
          <a:blip r:embed="rId2"/>
          <a:stretch>
            <a:fillRect/>
          </a:stretch>
        </p:blipFill>
        <p:spPr>
          <a:xfrm>
            <a:off x="1785960" y="0"/>
            <a:ext cx="5571360" cy="4357080"/>
          </a:xfrm>
          <a:prstGeom prst="rect">
            <a:avLst/>
          </a:prstGeom>
        </p:spPr>
      </p:pic>
      <p:sp>
        <p:nvSpPr>
          <p:cNvPr id="109" name="CustomShape 1"/>
          <p:cNvSpPr/>
          <p:nvPr/>
        </p:nvSpPr>
        <p:spPr>
          <a:xfrm>
            <a:off x="0" y="2928960"/>
            <a:ext cx="9143280" cy="3928320"/>
          </a:xfrm>
          <a:prstGeom prst="rect">
            <a:avLst/>
          </a:prstGeom>
        </p:spPr>
        <p:txBody>
          <a:bodyPr lIns="90000" tIns="45000" rIns="90000" bIns="45000"/>
          <a:lstStyle/>
          <a:p>
            <a:pPr algn="ctr"/>
            <a:r>
              <a:rPr lang="ru-RU" sz="2400" b="1">
                <a:solidFill>
                  <a:srgbClr val="000000"/>
                </a:solidFill>
                <a:latin typeface="Calibri"/>
              </a:rPr>
              <a:t>Известн</a:t>
            </a:r>
            <a:r>
              <a:rPr lang="ru-RU" sz="2400" b="1">
                <a:solidFill>
                  <a:srgbClr val="FFFFFF"/>
                </a:solidFill>
                <a:latin typeface="Calibri"/>
              </a:rPr>
              <a:t>ый российский скульптор Владимир Соск</a:t>
            </a:r>
            <a:r>
              <a:rPr lang="ru-RU" sz="2400" b="1">
                <a:solidFill>
                  <a:srgbClr val="000000"/>
                </a:solidFill>
                <a:latin typeface="Calibri"/>
              </a:rPr>
              <a:t>иев, чья скульпту</a:t>
            </a:r>
            <a:r>
              <a:rPr lang="ru-RU" sz="2400" b="1">
                <a:solidFill>
                  <a:srgbClr val="FFFFFF"/>
                </a:solidFill>
                <a:latin typeface="Calibri"/>
              </a:rPr>
              <a:t>рная композиция «Коста Хетагуров» появ</a:t>
            </a:r>
            <a:r>
              <a:rPr lang="ru-RU" sz="2400" b="1">
                <a:solidFill>
                  <a:srgbClr val="000000"/>
                </a:solidFill>
                <a:latin typeface="Calibri"/>
              </a:rPr>
              <a:t>илась на проспекте М</a:t>
            </a:r>
            <a:r>
              <a:rPr lang="ru-RU" sz="2400" b="1">
                <a:solidFill>
                  <a:srgbClr val="FFFFFF"/>
                </a:solidFill>
                <a:latin typeface="Calibri"/>
              </a:rPr>
              <a:t>ира, намерен превратить центр Владикав</a:t>
            </a:r>
            <a:r>
              <a:rPr lang="ru-RU" sz="2400" b="1">
                <a:solidFill>
                  <a:srgbClr val="000000"/>
                </a:solidFill>
                <a:latin typeface="Calibri"/>
              </a:rPr>
              <a:t>каза в музей скульптуры. продолжить радовать горожан своими творениями. Вскоре он собирается начать работать еще над двумя произведениями и вылепит в бронзе выдающегося ученого-лингвиста Василия Абаева и выдающегося художника Махарбека Туганова, место которым видит недалеко от установленной скульптуры основоположнику осетинской литературы.</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Рисунок 2"/>
          <p:cNvPicPr/>
          <p:nvPr/>
        </p:nvPicPr>
        <p:blipFill>
          <a:blip r:embed="rId2"/>
          <a:stretch>
            <a:fillRect/>
          </a:stretch>
        </p:blipFill>
        <p:spPr>
          <a:xfrm>
            <a:off x="0" y="0"/>
            <a:ext cx="9143280" cy="6857280"/>
          </a:xfrm>
          <a:prstGeom prst="rect">
            <a:avLst/>
          </a:prstGeom>
        </p:spPr>
      </p:pic>
      <p:sp>
        <p:nvSpPr>
          <p:cNvPr id="111" name="CustomShape 1"/>
          <p:cNvSpPr/>
          <p:nvPr/>
        </p:nvSpPr>
        <p:spPr>
          <a:xfrm>
            <a:off x="0" y="4572000"/>
            <a:ext cx="4571280" cy="2285280"/>
          </a:xfrm>
          <a:prstGeom prst="rect">
            <a:avLst/>
          </a:prstGeom>
        </p:spPr>
        <p:txBody>
          <a:bodyPr lIns="90000" tIns="45000" rIns="90000" bIns="45000"/>
          <a:lstStyle/>
          <a:p>
            <a:pPr algn="ctr"/>
            <a:r>
              <a:rPr lang="ru-RU" sz="2400" b="1">
                <a:solidFill>
                  <a:srgbClr val="FFFFFF"/>
                </a:solidFill>
                <a:latin typeface="Calibri"/>
              </a:rPr>
              <a:t>В Москве фотографируются на фоне Пушкина, а во Владикавказе теперь - рядом с Коста Хетагуровым.</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1"/>
          <p:cNvSpPr/>
          <p:nvPr/>
        </p:nvSpPr>
        <p:spPr>
          <a:xfrm>
            <a:off x="0" y="4643280"/>
            <a:ext cx="9143280" cy="2214000"/>
          </a:xfrm>
          <a:prstGeom prst="rect">
            <a:avLst/>
          </a:prstGeom>
        </p:spPr>
        <p:txBody>
          <a:bodyPr lIns="90000" tIns="45000" rIns="90000" bIns="45000"/>
          <a:lstStyle/>
          <a:p>
            <a:pPr algn="ctr"/>
            <a:r>
              <a:rPr lang="ru-RU" sz="2400" b="1">
                <a:solidFill>
                  <a:srgbClr val="000000"/>
                </a:solidFill>
                <a:latin typeface="Calibri"/>
              </a:rPr>
              <a:t>Как бы не разросся Владикавказ, Проспект Мира всегда будет его главной улицей и его архитектуру надо беречь. Нужно беречь не только старую, но и современную архитектуру. Тот же бывший Дом дружбы, Институт внутренних войск, Детский мир… Это ведь все уникально. Это все есть только у нас. </a:t>
            </a:r>
            <a:endParaRPr/>
          </a:p>
        </p:txBody>
      </p:sp>
      <p:pic>
        <p:nvPicPr>
          <p:cNvPr id="113" name="Рисунок 2"/>
          <p:cNvPicPr/>
          <p:nvPr/>
        </p:nvPicPr>
        <p:blipFill>
          <a:blip r:embed="rId2"/>
          <a:stretch>
            <a:fillRect/>
          </a:stretch>
        </p:blipFill>
        <p:spPr>
          <a:xfrm>
            <a:off x="214200" y="285840"/>
            <a:ext cx="3785400" cy="2214000"/>
          </a:xfrm>
          <a:prstGeom prst="rect">
            <a:avLst/>
          </a:prstGeom>
        </p:spPr>
      </p:pic>
      <p:pic>
        <p:nvPicPr>
          <p:cNvPr id="114" name="Рисунок 3"/>
          <p:cNvPicPr/>
          <p:nvPr/>
        </p:nvPicPr>
        <p:blipFill>
          <a:blip r:embed="rId3"/>
          <a:stretch>
            <a:fillRect/>
          </a:stretch>
        </p:blipFill>
        <p:spPr>
          <a:xfrm>
            <a:off x="1071360" y="2357280"/>
            <a:ext cx="3642480" cy="2194920"/>
          </a:xfrm>
          <a:prstGeom prst="rect">
            <a:avLst/>
          </a:prstGeom>
        </p:spPr>
      </p:pic>
      <p:pic>
        <p:nvPicPr>
          <p:cNvPr id="115" name="Рисунок 4"/>
          <p:cNvPicPr/>
          <p:nvPr/>
        </p:nvPicPr>
        <p:blipFill>
          <a:blip r:embed="rId4"/>
          <a:stretch>
            <a:fillRect/>
          </a:stretch>
        </p:blipFill>
        <p:spPr>
          <a:xfrm>
            <a:off x="4572000" y="285840"/>
            <a:ext cx="3142440" cy="2189880"/>
          </a:xfrm>
          <a:prstGeom prst="rect">
            <a:avLst/>
          </a:prstGeom>
        </p:spPr>
      </p:pic>
      <p:pic>
        <p:nvPicPr>
          <p:cNvPr id="116" name="Рисунок 5"/>
          <p:cNvPicPr/>
          <p:nvPr/>
        </p:nvPicPr>
        <p:blipFill>
          <a:blip r:embed="rId5"/>
          <a:stretch>
            <a:fillRect/>
          </a:stretch>
        </p:blipFill>
        <p:spPr>
          <a:xfrm>
            <a:off x="5286240" y="2286000"/>
            <a:ext cx="3475800" cy="2214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stomShape 1"/>
          <p:cNvSpPr/>
          <p:nvPr/>
        </p:nvSpPr>
        <p:spPr>
          <a:xfrm>
            <a:off x="457200" y="0"/>
            <a:ext cx="8228880" cy="6857280"/>
          </a:xfrm>
          <a:prstGeom prst="rect">
            <a:avLst/>
          </a:prstGeom>
        </p:spPr>
        <p:txBody>
          <a:bodyPr lIns="90000" tIns="45000" rIns="90000" bIns="45000"/>
          <a:lstStyle/>
          <a:p>
            <a:r>
              <a:rPr lang="ru-RU" sz="2800" b="1">
                <a:solidFill>
                  <a:srgbClr val="000000"/>
                </a:solidFill>
                <a:latin typeface="Calibri"/>
              </a:rPr>
              <a:t>«Проспект - это сердце исторического центра Владикавказа. Это неповторимый, прекрасный подарок, который был преподнесен городу нашими предшественниками - талантливыми архитекторами, работавшими в столице Терскои области в конце XIX - начале XX веков. Именно сюда, на проспект, мы, владикавказцы, в первую очередь ведем сегодня гостей республики - потому что, прямо скажем, таким самобытным и чарующим архитектурным ансамблем может похвалиться далеко не каждый город в России...»</a:t>
            </a:r>
            <a:endParaRPr/>
          </a:p>
          <a:p>
            <a:endParaRPr/>
          </a:p>
          <a:p>
            <a:r>
              <a:rPr lang="ru-RU" sz="2200" i="1">
                <a:solidFill>
                  <a:srgbClr val="000000"/>
                </a:solidFill>
                <a:latin typeface="Calibri"/>
              </a:rPr>
              <a:t> профессор</a:t>
            </a:r>
            <a:r>
              <a:rPr lang="ru-RU" sz="2200">
                <a:solidFill>
                  <a:srgbClr val="000000"/>
                </a:solidFill>
                <a:latin typeface="Calibri"/>
              </a:rPr>
              <a:t> архитектурно-строительного факультета СК</a:t>
            </a:r>
            <a:r>
              <a:rPr lang="ru-RU" sz="2200" i="1">
                <a:solidFill>
                  <a:srgbClr val="000000"/>
                </a:solidFill>
                <a:latin typeface="Calibri"/>
              </a:rPr>
              <a:t> ГМИ</a:t>
            </a:r>
            <a:r>
              <a:rPr lang="ru-RU" sz="2200">
                <a:solidFill>
                  <a:srgbClr val="000000"/>
                </a:solidFill>
                <a:latin typeface="Calibri"/>
              </a:rPr>
              <a:t> , заслуженный деятель культуры России,</a:t>
            </a:r>
            <a:endParaRPr/>
          </a:p>
          <a:p>
            <a:r>
              <a:rPr lang="ru-RU" sz="2200">
                <a:solidFill>
                  <a:srgbClr val="000000"/>
                </a:solidFill>
                <a:latin typeface="Calibri"/>
              </a:rPr>
              <a:t> директор Северо-Осетинского филиала </a:t>
            </a:r>
            <a:endParaRPr/>
          </a:p>
          <a:p>
            <a:r>
              <a:rPr lang="ru-RU" sz="2200">
                <a:solidFill>
                  <a:srgbClr val="000000"/>
                </a:solidFill>
                <a:latin typeface="Calibri"/>
              </a:rPr>
              <a:t>Российского Фонда культуры</a:t>
            </a:r>
            <a:r>
              <a:rPr lang="ru-RU" sz="2200" i="1">
                <a:solidFill>
                  <a:srgbClr val="000000"/>
                </a:solidFill>
                <a:latin typeface="Calibri"/>
              </a:rPr>
              <a:t> </a:t>
            </a:r>
            <a:endParaRPr/>
          </a:p>
          <a:p>
            <a:pPr algn="r"/>
            <a:r>
              <a:rPr lang="ru-RU" sz="2200" i="1">
                <a:solidFill>
                  <a:srgbClr val="000000"/>
                </a:solidFill>
                <a:latin typeface="Calibri"/>
              </a:rPr>
              <a:t>Сослан Федоров Цаллагов</a:t>
            </a:r>
            <a:r>
              <a:rPr lang="ru-RU" sz="2200">
                <a:solidFill>
                  <a:srgbClr val="000000"/>
                </a:solidFill>
                <a:latin typeface="Calibri"/>
              </a:rPr>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1"/>
          <p:cNvSpPr/>
          <p:nvPr/>
        </p:nvSpPr>
        <p:spPr>
          <a:xfrm>
            <a:off x="4572000" y="0"/>
            <a:ext cx="4571280" cy="6857280"/>
          </a:xfrm>
          <a:prstGeom prst="rect">
            <a:avLst/>
          </a:prstGeom>
        </p:spPr>
        <p:txBody>
          <a:bodyPr lIns="90000" tIns="45000" rIns="90000" bIns="45000"/>
          <a:lstStyle/>
          <a:p>
            <a:pPr algn="ctr"/>
            <a:r>
              <a:rPr lang="ru-RU" sz="2400" b="1">
                <a:solidFill>
                  <a:srgbClr val="000000"/>
                </a:solidFill>
                <a:latin typeface="Calibri"/>
              </a:rPr>
              <a:t>«Жемчужина Владикавказа». Так, с привычной гордостью, называем мы, горожане, сердце «старого города» - проспект Мира. Забывая подчас о том, что даже самый редкий и прекрасный жемчуг с годами тускнеет, теряет прелесть живых красок и, как принято говорить у ювелиров, умирает - если находится он в небрежении, если нет за ним по-настоящему заботливого ухода...</a:t>
            </a:r>
            <a:endParaRPr/>
          </a:p>
        </p:txBody>
      </p:sp>
      <p:pic>
        <p:nvPicPr>
          <p:cNvPr id="118" name="Рисунок 6"/>
          <p:cNvPicPr/>
          <p:nvPr/>
        </p:nvPicPr>
        <p:blipFill>
          <a:blip r:embed="rId2"/>
          <a:stretch>
            <a:fillRect/>
          </a:stretch>
        </p:blipFill>
        <p:spPr>
          <a:xfrm>
            <a:off x="285840" y="1071720"/>
            <a:ext cx="4214160" cy="507132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457200" y="0"/>
            <a:ext cx="8228880" cy="999360"/>
          </a:xfrm>
          <a:prstGeom prst="rect">
            <a:avLst/>
          </a:prstGeom>
        </p:spPr>
        <p:txBody>
          <a:bodyPr lIns="90000" tIns="45000" rIns="90000" bIns="45000"/>
          <a:lstStyle/>
          <a:p>
            <a:r>
              <a:rPr lang="ru-RU" sz="3200" b="1" i="1">
                <a:solidFill>
                  <a:srgbClr val="000000"/>
                </a:solidFill>
                <a:latin typeface="Calibri"/>
              </a:rPr>
              <a:t>Использованные ресурсы:</a:t>
            </a:r>
            <a:endParaRPr/>
          </a:p>
        </p:txBody>
      </p:sp>
      <p:sp>
        <p:nvSpPr>
          <p:cNvPr id="120" name="CustomShape 2"/>
          <p:cNvSpPr/>
          <p:nvPr/>
        </p:nvSpPr>
        <p:spPr>
          <a:xfrm>
            <a:off x="457200" y="1071720"/>
            <a:ext cx="8686080" cy="5785560"/>
          </a:xfrm>
          <a:prstGeom prst="rect">
            <a:avLst/>
          </a:prstGeom>
        </p:spPr>
        <p:txBody>
          <a:bodyPr lIns="90000" tIns="45000" rIns="90000" bIns="45000"/>
          <a:lstStyle/>
          <a:p>
            <a:pPr>
              <a:buSzPct val="45000"/>
              <a:buFont typeface="Arial"/>
              <a:buChar char="•"/>
            </a:pPr>
            <a:r>
              <a:rPr lang="ru-RU" sz="1400" u="sng">
                <a:solidFill>
                  <a:srgbClr val="000000"/>
                </a:solidFill>
                <a:latin typeface="Calibri"/>
                <a:hlinkClick r:id="rId2"/>
              </a:rPr>
              <a:t>http://www.ossetia.ru/ir/places/detail.php?ID=21384</a:t>
            </a:r>
            <a:r>
              <a:rPr lang="ru-RU" sz="1400" u="sng">
                <a:solidFill>
                  <a:srgbClr val="000000"/>
                </a:solidFill>
                <a:latin typeface="Calibri"/>
              </a:rPr>
              <a:t>   Статья Феликса Киреева</a:t>
            </a:r>
            <a:endParaRPr/>
          </a:p>
          <a:p>
            <a:pPr>
              <a:buSzPct val="45000"/>
              <a:buFont typeface="Arial"/>
              <a:buChar char="•"/>
            </a:pPr>
            <a:r>
              <a:rPr lang="ru-RU" sz="1400" u="sng">
                <a:solidFill>
                  <a:srgbClr val="000000"/>
                </a:solidFill>
                <a:latin typeface="Calibri"/>
                <a:hlinkClick r:id="rId3"/>
              </a:rPr>
              <a:t>http://www.osetiaonline.ru/content/view/1013/</a:t>
            </a:r>
            <a:r>
              <a:rPr lang="ru-RU" sz="1400" u="sng">
                <a:solidFill>
                  <a:srgbClr val="000000"/>
                </a:solidFill>
                <a:latin typeface="Calibri"/>
              </a:rPr>
              <a:t>   Статья Е.Коваленко</a:t>
            </a:r>
            <a:endParaRPr/>
          </a:p>
          <a:p>
            <a:pPr>
              <a:buSzPct val="45000"/>
              <a:buFont typeface="Arial"/>
              <a:buChar char="•"/>
            </a:pPr>
            <a:r>
              <a:rPr lang="ru-RU" sz="1400">
                <a:solidFill>
                  <a:srgbClr val="000000"/>
                </a:solidFill>
                <a:latin typeface="Calibri"/>
              </a:rPr>
              <a:t>Сослан Цаллагов. «Владикавказ – летопись в камне»</a:t>
            </a:r>
            <a:endParaRPr/>
          </a:p>
          <a:p>
            <a:pPr>
              <a:buSzPct val="45000"/>
              <a:buFont typeface="Arial"/>
              <a:buChar char="•"/>
            </a:pPr>
            <a:r>
              <a:rPr lang="ru-RU" sz="1400">
                <a:solidFill>
                  <a:srgbClr val="000000"/>
                </a:solidFill>
                <a:latin typeface="Calibri"/>
              </a:rPr>
              <a:t> http://osetia.kvaisa.ru/1-rubriki/07-dobroe-delo/vladimir-soskiev-nameren-prevratit-centr-vladikavkaza-v</a:t>
            </a:r>
            <a:endParaRPr/>
          </a:p>
          <a:p>
            <a:pPr>
              <a:buSzPct val="45000"/>
              <a:buFont typeface="Arial"/>
              <a:buChar char="•"/>
            </a:pPr>
            <a:r>
              <a:rPr lang="ru-RU" sz="1400" u="sng">
                <a:solidFill>
                  <a:srgbClr val="000000"/>
                </a:solidFill>
                <a:latin typeface="Calibri"/>
                <a:hlinkClick r:id="rId4"/>
              </a:rPr>
              <a:t>http://fanat1k.ru/content-555.php</a:t>
            </a:r>
            <a:endParaRPr/>
          </a:p>
          <a:p>
            <a:pPr>
              <a:buSzPct val="45000"/>
              <a:buFont typeface="Arial"/>
              <a:buChar char="•"/>
            </a:pPr>
            <a:r>
              <a:rPr lang="ru-RU" sz="1400" u="sng">
                <a:solidFill>
                  <a:srgbClr val="000000"/>
                </a:solidFill>
                <a:latin typeface="Calibri"/>
                <a:hlinkClick r:id="rId5"/>
              </a:rPr>
              <a:t>http://en.rusnations.ru/regions/sevoset/photos/</a:t>
            </a:r>
            <a:endParaRPr/>
          </a:p>
          <a:p>
            <a:pPr>
              <a:buSzPct val="45000"/>
              <a:buFont typeface="Arial"/>
              <a:buChar char="•"/>
            </a:pPr>
            <a:r>
              <a:rPr lang="ru-RU" sz="1400" u="sng">
                <a:solidFill>
                  <a:srgbClr val="000000"/>
                </a:solidFill>
                <a:latin typeface="Calibri"/>
                <a:hlinkClick r:id="rId6"/>
              </a:rPr>
              <a:t>http://www.goroda-rossii.com/cat279.htm</a:t>
            </a:r>
            <a:endParaRPr/>
          </a:p>
          <a:p>
            <a:pPr>
              <a:buSzPct val="45000"/>
              <a:buFont typeface="Arial"/>
              <a:buChar char="•"/>
            </a:pPr>
            <a:r>
              <a:rPr lang="ru-RU" sz="1400">
                <a:solidFill>
                  <a:srgbClr val="000000"/>
                </a:solidFill>
                <a:latin typeface="Calibri"/>
              </a:rPr>
              <a:t>http://region15.ru/photo/vladikavkaz/pic/201/</a:t>
            </a:r>
            <a:endParaRPr/>
          </a:p>
          <a:p>
            <a:pPr>
              <a:buSzPct val="45000"/>
              <a:buFont typeface="Arial"/>
              <a:buChar char="•"/>
            </a:pPr>
            <a:r>
              <a:rPr lang="ru-RU" sz="1400" u="sng">
                <a:solidFill>
                  <a:srgbClr val="000000"/>
                </a:solidFill>
                <a:latin typeface="Calibri"/>
                <a:hlinkClick r:id="rId7"/>
              </a:rPr>
              <a:t>http://www.goroda-rossii.com/img973.htm</a:t>
            </a:r>
            <a:endParaRPr/>
          </a:p>
          <a:p>
            <a:pPr>
              <a:buSzPct val="45000"/>
              <a:buFont typeface="Arial"/>
              <a:buChar char="•"/>
            </a:pPr>
            <a:r>
              <a:rPr lang="ru-RU" sz="1400" u="sng">
                <a:solidFill>
                  <a:srgbClr val="000000"/>
                </a:solidFill>
                <a:latin typeface="Calibri"/>
                <a:hlinkClick r:id="rId8"/>
              </a:rPr>
              <a:t>http://www.rosteatr.ru/search.asp?org=355</a:t>
            </a:r>
            <a:endParaRPr/>
          </a:p>
          <a:p>
            <a:pPr>
              <a:buSzPct val="45000"/>
              <a:buFont typeface="Arial"/>
              <a:buChar char="•"/>
            </a:pPr>
            <a:r>
              <a:rPr lang="ru-RU" sz="1400" u="sng">
                <a:solidFill>
                  <a:srgbClr val="000000"/>
                </a:solidFill>
                <a:latin typeface="Calibri"/>
                <a:hlinkClick r:id="rId9"/>
              </a:rPr>
              <a:t>http://www.kino-teatr.ru/teatr/201/</a:t>
            </a:r>
            <a:endParaRPr/>
          </a:p>
          <a:p>
            <a:pPr>
              <a:buSzPct val="45000"/>
              <a:buFont typeface="Arial"/>
              <a:buChar char="•"/>
            </a:pPr>
            <a:r>
              <a:rPr lang="ru-RU" sz="1400" u="sng">
                <a:solidFill>
                  <a:srgbClr val="000000"/>
                </a:solidFill>
                <a:latin typeface="Calibri"/>
                <a:hlinkClick r:id="rId10"/>
              </a:rPr>
              <a:t>http://eduold.madeinweb.ru/gallery_vladikavkaz.htm</a:t>
            </a:r>
            <a:endParaRPr/>
          </a:p>
          <a:p>
            <a:pPr>
              <a:buSzPct val="45000"/>
              <a:buFont typeface="Arial"/>
              <a:buChar char="•"/>
            </a:pPr>
            <a:r>
              <a:rPr lang="ru-RU" sz="1400" u="sng">
                <a:solidFill>
                  <a:srgbClr val="000000"/>
                </a:solidFill>
                <a:latin typeface="Calibri"/>
                <a:hlinkClick r:id="rId11"/>
              </a:rPr>
              <a:t>http://www.russia-da.ru/data/texts/hudozhestvenniiiy_muzeiy_im_mstuganova/index.html</a:t>
            </a:r>
            <a:endParaRPr/>
          </a:p>
          <a:p>
            <a:pPr>
              <a:buSzPct val="45000"/>
              <a:buFont typeface="Arial"/>
              <a:buChar char="•"/>
            </a:pPr>
            <a:r>
              <a:rPr lang="ru-RU" sz="1400" u="sng">
                <a:solidFill>
                  <a:srgbClr val="000000"/>
                </a:solidFill>
                <a:latin typeface="Calibri"/>
                <a:hlinkClick r:id="rId12"/>
              </a:rPr>
              <a:t>http://transphoto.ru/update.php?date=2010-03-28&amp;cid=196</a:t>
            </a:r>
            <a:endParaRPr/>
          </a:p>
          <a:p>
            <a:pPr>
              <a:buSzPct val="45000"/>
              <a:buFont typeface="Arial"/>
              <a:buChar char="•"/>
            </a:pPr>
            <a:r>
              <a:rPr lang="ru-RU" sz="1400" u="sng">
                <a:solidFill>
                  <a:srgbClr val="000000"/>
                </a:solidFill>
                <a:latin typeface="Calibri"/>
                <a:hlinkClick r:id="rId13"/>
              </a:rPr>
              <a:t>http://vladikavkaz.ucoz.ru/photo/1-2-0-0-2</a:t>
            </a:r>
            <a:endParaRPr/>
          </a:p>
          <a:p>
            <a:pPr>
              <a:buSzPct val="45000"/>
              <a:buFont typeface="Arial"/>
              <a:buChar char="•"/>
            </a:pPr>
            <a:r>
              <a:rPr lang="ru-RU" sz="1400" u="sng">
                <a:solidFill>
                  <a:srgbClr val="000000"/>
                </a:solidFill>
                <a:latin typeface="Calibri"/>
                <a:hlinkClick r:id="rId14"/>
              </a:rPr>
              <a:t>http://rsoa.biz/index.php/galereya?func=viewcategory&amp;catid=4</a:t>
            </a:r>
            <a:endParaRPr/>
          </a:p>
          <a:p>
            <a:pPr>
              <a:buSzPct val="45000"/>
              <a:buFont typeface="Arial"/>
              <a:buChar char="•"/>
            </a:pPr>
            <a:r>
              <a:rPr lang="ru-RU" sz="1400" u="sng">
                <a:solidFill>
                  <a:srgbClr val="000000"/>
                </a:solidFill>
                <a:latin typeface="Calibri"/>
                <a:hlinkClick r:id="rId15"/>
              </a:rPr>
              <a:t>http://ezhatina.livejournal.com/</a:t>
            </a:r>
            <a:endParaRPr/>
          </a:p>
          <a:p>
            <a:pPr>
              <a:buSzPct val="45000"/>
              <a:buFont typeface="Arial"/>
              <a:buChar char="•"/>
            </a:pPr>
            <a:r>
              <a:rPr lang="ru-RU" sz="1400" u="sng">
                <a:solidFill>
                  <a:srgbClr val="000000"/>
                </a:solidFill>
                <a:latin typeface="Calibri"/>
                <a:hlinkClick r:id="rId16"/>
              </a:rPr>
              <a:t>http://www.teptar.com/user/Shamilia/</a:t>
            </a:r>
            <a:endParaRPr/>
          </a:p>
          <a:p>
            <a:pPr>
              <a:buSzPct val="45000"/>
              <a:buFont typeface="Arial"/>
              <a:buChar char="•"/>
            </a:pPr>
            <a:r>
              <a:rPr lang="ru-RU" sz="1400" u="sng">
                <a:solidFill>
                  <a:srgbClr val="000000"/>
                </a:solidFill>
                <a:latin typeface="Calibri"/>
                <a:hlinkClick r:id="rId17"/>
              </a:rPr>
              <a:t>http://transphoto.ru/photo/303042/</a:t>
            </a:r>
            <a:endParaRPr/>
          </a:p>
          <a:p>
            <a:pPr>
              <a:buSzPct val="45000"/>
              <a:buFont typeface="Arial"/>
              <a:buChar char="•"/>
            </a:pPr>
            <a:r>
              <a:rPr lang="ru-RU" sz="1400" u="sng">
                <a:solidFill>
                  <a:srgbClr val="000000"/>
                </a:solidFill>
                <a:latin typeface="Calibri"/>
                <a:hlinkClick r:id="rId4"/>
              </a:rPr>
              <a:t>http://fanat1k.ru/content-555.php</a:t>
            </a:r>
            <a:endParaRPr/>
          </a:p>
          <a:p>
            <a:pPr>
              <a:buSzPct val="45000"/>
              <a:buFont typeface="Arial"/>
              <a:buChar char="•"/>
            </a:pPr>
            <a:r>
              <a:rPr lang="ru-RU" sz="1400" u="sng">
                <a:solidFill>
                  <a:srgbClr val="000000"/>
                </a:solidFill>
                <a:latin typeface="Calibri"/>
                <a:hlinkClick r:id="rId18"/>
              </a:rPr>
              <a:t>http://www.subregion.ru/index.php?subaction=showfull&amp;id=1297006501&amp;archive=&amp;start_from=&amp;ucat=43&amp;</a:t>
            </a:r>
            <a:endParaRPr/>
          </a:p>
          <a:p>
            <a:endParaRPr/>
          </a:p>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p:nvPr/>
        </p:nvPicPr>
        <p:blipFill>
          <a:blip r:embed="rId2"/>
          <a:stretch>
            <a:fillRect/>
          </a:stretch>
        </p:blipFill>
        <p:spPr>
          <a:xfrm>
            <a:off x="-129240" y="0"/>
            <a:ext cx="9272520" cy="6857280"/>
          </a:xfrm>
          <a:prstGeom prst="rect">
            <a:avLst/>
          </a:prstGeom>
        </p:spPr>
      </p:pic>
      <p:sp>
        <p:nvSpPr>
          <p:cNvPr id="21" name="CustomShape 1"/>
          <p:cNvSpPr/>
          <p:nvPr/>
        </p:nvSpPr>
        <p:spPr>
          <a:xfrm>
            <a:off x="457200" y="5072040"/>
            <a:ext cx="8228880" cy="1571040"/>
          </a:xfrm>
          <a:prstGeom prst="rect">
            <a:avLst/>
          </a:prstGeom>
        </p:spPr>
        <p:txBody>
          <a:bodyPr lIns="90000" tIns="45000" rIns="90000" bIns="45000"/>
          <a:lstStyle/>
          <a:p>
            <a:pPr algn="ctr"/>
            <a:r>
              <a:rPr lang="ru-RU" sz="2800" b="1">
                <a:solidFill>
                  <a:srgbClr val="FFFFFF"/>
                </a:solidFill>
                <a:latin typeface="Calibri"/>
              </a:rPr>
              <a:t>Наш Владикавказ постоянно растёт, хорошеет, появляются новые улицы, скверы и парки, но для большинства горожан любимым местом города по-прежнему является Проспект Мира.</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
          <p:cNvPicPr/>
          <p:nvPr/>
        </p:nvPicPr>
        <p:blipFill>
          <a:blip r:embed="rId2"/>
          <a:stretch>
            <a:fillRect/>
          </a:stretch>
        </p:blipFill>
        <p:spPr>
          <a:xfrm>
            <a:off x="0" y="0"/>
            <a:ext cx="9143280" cy="6857280"/>
          </a:xfrm>
          <a:prstGeom prst="rect">
            <a:avLst/>
          </a:prstGeom>
        </p:spPr>
      </p:pic>
      <p:sp>
        <p:nvSpPr>
          <p:cNvPr id="23" name="CustomShape 1"/>
          <p:cNvSpPr/>
          <p:nvPr/>
        </p:nvSpPr>
        <p:spPr>
          <a:xfrm>
            <a:off x="457200" y="274680"/>
            <a:ext cx="8228880" cy="2367720"/>
          </a:xfrm>
          <a:prstGeom prst="rect">
            <a:avLst/>
          </a:prstGeom>
        </p:spPr>
        <p:txBody>
          <a:bodyPr lIns="90000" tIns="45000" rIns="90000" bIns="45000"/>
          <a:lstStyle/>
          <a:p>
            <a:pPr algn="ctr"/>
            <a:r>
              <a:rPr lang="ru-RU" sz="2800" b="1">
                <a:solidFill>
                  <a:srgbClr val="DCE6F2"/>
                </a:solidFill>
                <a:latin typeface="Calibri"/>
              </a:rPr>
              <a:t>Такой знакомый и всеми любимый Проспект сменил не одно имя. Когда-то он был всего лишь Нестеровским бульваром, затем стал Александровским (в честь Императора Александра II Освободителя) Проспектом. Одно время его именовали Пролетарским Проспектом, вслед за этим – Проспектом Сталина.</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3"/>
          <p:cNvPicPr/>
          <p:nvPr/>
        </p:nvPicPr>
        <p:blipFill>
          <a:blip r:embed="rId2"/>
          <a:stretch>
            <a:fillRect/>
          </a:stretch>
        </p:blipFill>
        <p:spPr>
          <a:xfrm>
            <a:off x="0" y="0"/>
            <a:ext cx="9143280" cy="6857280"/>
          </a:xfrm>
          <a:prstGeom prst="rect">
            <a:avLst/>
          </a:prstGeom>
        </p:spPr>
      </p:pic>
      <p:sp>
        <p:nvSpPr>
          <p:cNvPr id="25" name="CustomShape 1"/>
          <p:cNvSpPr/>
          <p:nvPr/>
        </p:nvSpPr>
        <p:spPr>
          <a:xfrm>
            <a:off x="4214880" y="0"/>
            <a:ext cx="4928400" cy="4357080"/>
          </a:xfrm>
          <a:prstGeom prst="rect">
            <a:avLst/>
          </a:prstGeom>
        </p:spPr>
        <p:txBody>
          <a:bodyPr lIns="90000" tIns="45000" rIns="90000" bIns="45000"/>
          <a:lstStyle/>
          <a:p>
            <a:pPr algn="ctr"/>
            <a:r>
              <a:rPr lang="ru-RU" sz="2400" b="1">
                <a:solidFill>
                  <a:srgbClr val="000000"/>
                </a:solidFill>
                <a:latin typeface="Calibri"/>
              </a:rPr>
              <a:t>Кто только не ходил по этой небольшой улице. Пушкин и Булгаков, Лермонтов и Горький, Государи Императоры, всемирно известные художники и поэты, музыканты и космонавты… Все они любовались зданиями</a:t>
            </a:r>
            <a:r>
              <a:rPr lang="ru-RU" sz="2400" b="1">
                <a:solidFill>
                  <a:srgbClr val="FFFFFF"/>
                </a:solidFill>
                <a:latin typeface="Calibri"/>
              </a:rPr>
              <a:t>, </a:t>
            </a:r>
            <a:r>
              <a:rPr lang="ru-RU" sz="2400" b="1">
                <a:solidFill>
                  <a:srgbClr val="000000"/>
                </a:solidFill>
                <a:latin typeface="Calibri"/>
              </a:rPr>
              <a:t>расположенными на Прос</a:t>
            </a:r>
            <a:r>
              <a:rPr lang="ru-RU" sz="2400" b="1">
                <a:solidFill>
                  <a:srgbClr val="FFFFFF"/>
                </a:solidFill>
                <a:latin typeface="Calibri"/>
              </a:rPr>
              <a:t>пекте.</a:t>
            </a:r>
            <a:r>
              <a:rPr lang="ru-RU" sz="2400" b="1">
                <a:solidFill>
                  <a:srgbClr val="000000"/>
                </a:solidFill>
                <a:latin typeface="Calibri"/>
              </a:rPr>
              <a:t> Здесь нет похожих домо</a:t>
            </a:r>
            <a:r>
              <a:rPr lang="ru-RU" sz="2400" b="1">
                <a:solidFill>
                  <a:srgbClr val="FFFFFF"/>
                </a:solidFill>
                <a:latin typeface="Calibri"/>
              </a:rPr>
              <a:t>в</a:t>
            </a:r>
            <a:r>
              <a:rPr lang="ru-RU" sz="2400" b="1">
                <a:solidFill>
                  <a:srgbClr val="000000"/>
                </a:solidFill>
                <a:latin typeface="Calibri"/>
              </a:rPr>
              <a:t>, </a:t>
            </a:r>
            <a:r>
              <a:rPr lang="ru-RU" sz="2400" b="1">
                <a:solidFill>
                  <a:srgbClr val="FFFFFF"/>
                </a:solidFill>
                <a:latin typeface="Calibri"/>
              </a:rPr>
              <a:t>каждый</a:t>
            </a:r>
            <a:r>
              <a:rPr lang="ru-RU" sz="2400" b="1">
                <a:solidFill>
                  <a:srgbClr val="000000"/>
                </a:solidFill>
                <a:latin typeface="Calibri"/>
              </a:rPr>
              <a:t> выделяется св</a:t>
            </a:r>
            <a:r>
              <a:rPr lang="ru-RU" sz="2400" b="1">
                <a:solidFill>
                  <a:srgbClr val="FFFFFF"/>
                </a:solidFill>
                <a:latin typeface="Calibri"/>
              </a:rPr>
              <a:t>оей ориг</a:t>
            </a:r>
            <a:r>
              <a:rPr lang="ru-RU" sz="2400" b="1">
                <a:solidFill>
                  <a:srgbClr val="000000"/>
                </a:solidFill>
                <a:latin typeface="Calibri"/>
              </a:rPr>
              <a:t>инальнос</a:t>
            </a:r>
            <a:r>
              <a:rPr lang="ru-RU" sz="2400" b="1">
                <a:solidFill>
                  <a:srgbClr val="FFFFFF"/>
                </a:solidFill>
                <a:latin typeface="Calibri"/>
              </a:rPr>
              <a:t>тью.</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3"/>
          <p:cNvPicPr/>
          <p:nvPr/>
        </p:nvPicPr>
        <p:blipFill>
          <a:blip r:embed="rId2"/>
          <a:stretch>
            <a:fillRect/>
          </a:stretch>
        </p:blipFill>
        <p:spPr>
          <a:xfrm>
            <a:off x="0" y="0"/>
            <a:ext cx="9143280" cy="6857280"/>
          </a:xfrm>
          <a:prstGeom prst="rect">
            <a:avLst/>
          </a:prstGeom>
        </p:spPr>
      </p:pic>
      <p:sp>
        <p:nvSpPr>
          <p:cNvPr id="27" name="CustomShape 1"/>
          <p:cNvSpPr/>
          <p:nvPr/>
        </p:nvSpPr>
        <p:spPr>
          <a:xfrm>
            <a:off x="0" y="0"/>
            <a:ext cx="9143280" cy="2642400"/>
          </a:xfrm>
          <a:prstGeom prst="rect">
            <a:avLst/>
          </a:prstGeom>
        </p:spPr>
        <p:txBody>
          <a:bodyPr lIns="90000" tIns="45000" rIns="90000" bIns="45000"/>
          <a:lstStyle/>
          <a:p>
            <a:r>
              <a:rPr lang="ru-RU" sz="2700" b="1">
                <a:solidFill>
                  <a:srgbClr val="000000"/>
                </a:solidFill>
                <a:latin typeface="Calibri"/>
              </a:rPr>
              <a:t>На Проспекте не было административных зданий, здесь находились гостиницы, магазины и частные дома. Изначально Проспект был создан, чтобы служить местом отдыха горожан, таким он остается и в наши дни. А как же выглядел, всеми нами любимый Проспект лет сто назад? </a:t>
            </a:r>
            <a:endParaRPr/>
          </a:p>
          <a:p>
            <a:endParaRP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1874</Words>
  <Application>Microsoft Office PowerPoint</Application>
  <PresentationFormat>Экран (4:3)</PresentationFormat>
  <Paragraphs>89</Paragraphs>
  <Slides>51</Slides>
  <Notes>1</Notes>
  <HiddenSlides>0</HiddenSlides>
  <MMClips>0</MMClips>
  <ScaleCrop>false</ScaleCrop>
  <HeadingPairs>
    <vt:vector size="4" baseType="variant">
      <vt:variant>
        <vt:lpstr>Тема</vt:lpstr>
      </vt:variant>
      <vt:variant>
        <vt:i4>2</vt:i4>
      </vt:variant>
      <vt:variant>
        <vt:lpstr>Заголовки слайдов</vt:lpstr>
      </vt:variant>
      <vt:variant>
        <vt:i4>51</vt:i4>
      </vt:variant>
    </vt:vector>
  </HeadingPairs>
  <TitlesOfParts>
    <vt:vector size="53" baseType="lpstr">
      <vt:lpstr>Office Theme</vt:lpstr>
      <vt:lpstr>Апекс</vt:lpstr>
      <vt:lpstr>«Жемчужина Владикавказа».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Teacher</cp:lastModifiedBy>
  <cp:revision>2</cp:revision>
  <dcterms:modified xsi:type="dcterms:W3CDTF">2019-06-06T11:32:41Z</dcterms:modified>
</cp:coreProperties>
</file>