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7" r:id="rId3"/>
    <p:sldId id="278" r:id="rId4"/>
    <p:sldId id="260" r:id="rId5"/>
    <p:sldId id="279" r:id="rId6"/>
    <p:sldId id="280" r:id="rId7"/>
    <p:sldId id="261" r:id="rId8"/>
    <p:sldId id="259" r:id="rId9"/>
    <p:sldId id="257" r:id="rId10"/>
    <p:sldId id="258" r:id="rId11"/>
    <p:sldId id="262" r:id="rId12"/>
    <p:sldId id="263" r:id="rId13"/>
    <p:sldId id="275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6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wr.ru/files/Image/7(10).jpg" TargetMode="External"/><Relationship Id="rId13" Type="http://schemas.openxmlformats.org/officeDocument/2006/relationships/hyperlink" Target="http://s04.radikal.ru/i177/1003/4e/46f2d972eb54t.jpg" TargetMode="External"/><Relationship Id="rId18" Type="http://schemas.openxmlformats.org/officeDocument/2006/relationships/hyperlink" Target="http://www.maximonline.ru/k-otvetu/_article/uspenskiy/" TargetMode="External"/><Relationship Id="rId3" Type="http://schemas.openxmlformats.org/officeDocument/2006/relationships/hyperlink" Target="http://old.prodalit.ru/images/395000/392016.jpg" TargetMode="External"/><Relationship Id="rId7" Type="http://schemas.openxmlformats.org/officeDocument/2006/relationships/hyperlink" Target="http://pics.photographer.ru/nonstop/pics/pictures/438/438915.jpg" TargetMode="External"/><Relationship Id="rId12" Type="http://schemas.openxmlformats.org/officeDocument/2006/relationships/hyperlink" Target="http://ravden.3dn.ru/Raskraski/Prostokvashino/2003.jpg" TargetMode="External"/><Relationship Id="rId17" Type="http://schemas.openxmlformats.org/officeDocument/2006/relationships/hyperlink" Target="http://www.stm.ru/archive/1415/" TargetMode="External"/><Relationship Id="rId2" Type="http://schemas.openxmlformats.org/officeDocument/2006/relationships/hyperlink" Target="http://www.viki.rdf.ru/" TargetMode="External"/><Relationship Id="rId16" Type="http://schemas.openxmlformats.org/officeDocument/2006/relationships/hyperlink" Target="http://www.tvkultura.ru/news.html?id=196200&amp;cid=11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lichnosti.net/photos/2049/12807747841.jpg" TargetMode="External"/><Relationship Id="rId11" Type="http://schemas.openxmlformats.org/officeDocument/2006/relationships/hyperlink" Target="http://i.foto.radikal.ru/0611/345fb5f4c333.jpg" TargetMode="External"/><Relationship Id="rId5" Type="http://schemas.openxmlformats.org/officeDocument/2006/relationships/hyperlink" Target="http://img.beta.rian.ru/images/21473/64/214736430.jpg" TargetMode="External"/><Relationship Id="rId15" Type="http://schemas.openxmlformats.org/officeDocument/2006/relationships/hyperlink" Target="http://world.comments.ua/2011/11/18/302946/rossii-poyavitsya-pamyatnik.html" TargetMode="External"/><Relationship Id="rId10" Type="http://schemas.openxmlformats.org/officeDocument/2006/relationships/hyperlink" Target="http://www.artsides.ru/big/item_3855.jpg" TargetMode="External"/><Relationship Id="rId4" Type="http://schemas.openxmlformats.org/officeDocument/2006/relationships/hyperlink" Target="http://static.ozone.ru/multimedia/books_covers/1000344077.jpg" TargetMode="External"/><Relationship Id="rId9" Type="http://schemas.openxmlformats.org/officeDocument/2006/relationships/hyperlink" Target="http://i1.i.ua/prikol/pic/5/3/503435.jpg" TargetMode="External"/><Relationship Id="rId14" Type="http://schemas.openxmlformats.org/officeDocument/2006/relationships/hyperlink" Target="http://angelina-tihonova.ru/category/eduard_uspensky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0"/>
            <a:ext cx="9153767" cy="686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171" y="111454"/>
            <a:ext cx="45719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6778" y="246613"/>
            <a:ext cx="122237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мелодия просток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8571" y="5758413"/>
            <a:ext cx="609600" cy="6096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80915" y="170080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6600" dirty="0" smtClean="0">
                <a:solidFill>
                  <a:srgbClr val="002060"/>
                </a:solidFill>
                <a:latin typeface="Arial Black" pitchFamily="34" charset="0"/>
              </a:rPr>
              <a:t>Литературное чтение</a:t>
            </a:r>
            <a:br>
              <a:rPr lang="ru-RU" sz="6600" dirty="0" smtClean="0">
                <a:solidFill>
                  <a:srgbClr val="002060"/>
                </a:solidFill>
                <a:latin typeface="Arial Black" pitchFamily="34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Arial Black" pitchFamily="34" charset="0"/>
              </a:rPr>
              <a:t>1 класс</a:t>
            </a:r>
            <a:endParaRPr lang="ru-RU" sz="36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4567115" y="4293096"/>
            <a:ext cx="3731900" cy="1345704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1800" b="1" dirty="0" smtClean="0">
                <a:latin typeface="Amsterdam_vp"/>
              </a:rPr>
              <a:t>Учитель начальных классов </a:t>
            </a:r>
          </a:p>
          <a:p>
            <a:pPr algn="r"/>
            <a:r>
              <a:rPr lang="ru-RU" sz="1800" b="1" dirty="0" smtClean="0">
                <a:latin typeface="Amsterdam_vp"/>
              </a:rPr>
              <a:t>ГБОУ РФМЛИ</a:t>
            </a:r>
          </a:p>
          <a:p>
            <a:pPr algn="r"/>
            <a:r>
              <a:rPr lang="ru-RU" sz="1800" b="1" dirty="0" err="1" smtClean="0">
                <a:latin typeface="Amsterdam_vp"/>
              </a:rPr>
              <a:t>Чувилкина</a:t>
            </a:r>
            <a:r>
              <a:rPr lang="ru-RU" sz="1800" b="1" dirty="0" smtClean="0">
                <a:latin typeface="Amsterdam_vp"/>
              </a:rPr>
              <a:t> </a:t>
            </a:r>
          </a:p>
          <a:p>
            <a:pPr algn="r"/>
            <a:r>
              <a:rPr lang="ru-RU" sz="1800" b="1" dirty="0" smtClean="0">
                <a:latin typeface="Amsterdam_vp"/>
              </a:rPr>
              <a:t>Елена Юрьевна</a:t>
            </a:r>
            <a:endParaRPr lang="ru-RU" sz="1800" b="1" dirty="0">
              <a:latin typeface="Amsterdam_vp"/>
            </a:endParaRPr>
          </a:p>
        </p:txBody>
      </p:sp>
    </p:spTree>
    <p:extLst>
      <p:ext uri="{BB962C8B-B14F-4D97-AF65-F5344CB8AC3E}">
        <p14:creationId xmlns:p14="http://schemas.microsoft.com/office/powerpoint/2010/main" val="8715824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3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-48382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584" y="248262"/>
            <a:ext cx="45719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88424" y="263854"/>
            <a:ext cx="45719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16016" y="973040"/>
            <a:ext cx="34563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>
                <a:solidFill>
                  <a:srgbClr val="000000"/>
                </a:solidFill>
                <a:latin typeface="Comic Sans MS"/>
              </a:rPr>
              <a:t>Но </a:t>
            </a:r>
            <a:r>
              <a:rPr lang="ru-RU" sz="2000" i="1" dirty="0" smtClean="0">
                <a:solidFill>
                  <a:srgbClr val="000000"/>
                </a:solidFill>
                <a:latin typeface="Comic Sans MS"/>
              </a:rPr>
              <a:t>дома была </a:t>
            </a:r>
            <a:r>
              <a:rPr lang="ru-RU" sz="2000" i="1" dirty="0">
                <a:solidFill>
                  <a:srgbClr val="000000"/>
                </a:solidFill>
                <a:latin typeface="Comic Sans MS"/>
              </a:rPr>
              <a:t>у маленького Эдика игрушка плюшевая: уши большие, нос пуговкой. Не поймешь – не то медведь, не то заяц, не то </a:t>
            </a:r>
            <a:r>
              <a:rPr lang="ru-RU" sz="2000" i="1" dirty="0" smtClean="0">
                <a:solidFill>
                  <a:srgbClr val="000000"/>
                </a:solidFill>
                <a:latin typeface="Comic Sans MS"/>
              </a:rPr>
              <a:t>собака. Словом</a:t>
            </a:r>
            <a:r>
              <a:rPr lang="ru-RU" sz="2000" i="1" dirty="0">
                <a:solidFill>
                  <a:srgbClr val="000000"/>
                </a:solidFill>
                <a:latin typeface="Comic Sans MS"/>
              </a:rPr>
              <a:t>, неизвестный </a:t>
            </a:r>
            <a:r>
              <a:rPr lang="ru-RU" sz="2000" i="1" dirty="0" smtClean="0">
                <a:solidFill>
                  <a:srgbClr val="000000"/>
                </a:solidFill>
                <a:latin typeface="Comic Sans MS"/>
              </a:rPr>
              <a:t> науке  </a:t>
            </a:r>
            <a:r>
              <a:rPr lang="ru-RU" sz="2000" i="1" dirty="0">
                <a:solidFill>
                  <a:srgbClr val="000000"/>
                </a:solidFill>
                <a:latin typeface="Comic Sans MS"/>
              </a:rPr>
              <a:t>зверь.</a:t>
            </a:r>
            <a:endParaRPr lang="ru-RU" sz="2000" dirty="0">
              <a:latin typeface="Times New Roman"/>
              <a:ea typeface="Times New Roman"/>
            </a:endParaRPr>
          </a:p>
          <a:p>
            <a:r>
              <a:rPr lang="ru-RU" sz="2000" i="1" dirty="0">
                <a:solidFill>
                  <a:srgbClr val="000000"/>
                </a:solidFill>
                <a:latin typeface="Comic Sans MS"/>
              </a:rPr>
              <a:t>Когда Эдик был несмышленым ребенком, он с</a:t>
            </a:r>
            <a:r>
              <a:rPr lang="ru-RU" sz="2000" i="1" dirty="0" smtClean="0">
                <a:solidFill>
                  <a:srgbClr val="000000"/>
                </a:solidFill>
                <a:latin typeface="Comic Sans MS"/>
              </a:rPr>
              <a:t> этим зверем играл</a:t>
            </a:r>
            <a:r>
              <a:rPr lang="ru-RU" sz="2000" i="1" dirty="0">
                <a:solidFill>
                  <a:srgbClr val="000000"/>
                </a:solidFill>
                <a:latin typeface="Comic Sans MS"/>
              </a:rPr>
              <a:t>. А потом подрос и забыл про своего плюшевого </a:t>
            </a:r>
            <a:r>
              <a:rPr lang="ru-RU" sz="2000" i="1" dirty="0" smtClean="0">
                <a:solidFill>
                  <a:srgbClr val="000000"/>
                </a:solidFill>
                <a:latin typeface="Comic Sans MS"/>
              </a:rPr>
              <a:t>друга. </a:t>
            </a:r>
            <a:endParaRPr lang="ru-RU" sz="2000" dirty="0"/>
          </a:p>
        </p:txBody>
      </p:sp>
      <p:pic>
        <p:nvPicPr>
          <p:cNvPr id="3075" name="Picture 3" descr="C:\Users\Teacher\Desktop\Успенский 2\85867166_large_54451_Myagkaya_igrushka_CHeburashka_s_plastmassovoy_mordochkoy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084" y="1284870"/>
            <a:ext cx="3440274" cy="344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175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0"/>
            <a:ext cx="9153767" cy="686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171" y="111454"/>
            <a:ext cx="45719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72400" y="129220"/>
            <a:ext cx="45719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0291" y="129220"/>
            <a:ext cx="3028036" cy="447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131" y="792270"/>
            <a:ext cx="2798798" cy="4281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20741"/>
            <a:ext cx="2864450" cy="42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115" y="2060848"/>
            <a:ext cx="2885205" cy="4131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876" y="-32829"/>
            <a:ext cx="2701580" cy="3561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180" y="3284984"/>
            <a:ext cx="2827360" cy="3785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172" y="3538840"/>
            <a:ext cx="2602702" cy="3663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852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0"/>
            <a:ext cx="9153767" cy="686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171" y="111454"/>
            <a:ext cx="45719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4408" y="181820"/>
            <a:ext cx="45719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58731" y="2060848"/>
            <a:ext cx="35283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i="1" dirty="0">
                <a:solidFill>
                  <a:srgbClr val="002060"/>
                </a:solidFill>
                <a:latin typeface="Comic Sans MS"/>
              </a:rPr>
              <a:t>«Спасибо вам за ваши книжки, мой ребенок по ним научился читать!»</a:t>
            </a:r>
            <a:endParaRPr lang="ru-RU" sz="3200" dirty="0">
              <a:solidFill>
                <a:srgbClr val="00206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111454"/>
            <a:ext cx="3487737" cy="532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920" y="878216"/>
            <a:ext cx="3267075" cy="456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727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3175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49213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188640"/>
            <a:ext cx="49213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попрошу внимания! Сделайте, пожалуйста, умные лица!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997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7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12" y="25315"/>
            <a:ext cx="9323387" cy="707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276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95250"/>
            <a:ext cx="9321800" cy="7059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731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-65088"/>
            <a:ext cx="9242426" cy="699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937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52388"/>
            <a:ext cx="9321800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629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525" y="10580"/>
            <a:ext cx="9407525" cy="703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064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-74613"/>
            <a:ext cx="9321800" cy="7016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332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3175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568" y="120977"/>
            <a:ext cx="45719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16416" y="120977"/>
            <a:ext cx="45719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55" y="2305377"/>
            <a:ext cx="3842714" cy="1143000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0070C0"/>
                </a:solidFill>
                <a:latin typeface="Arial Black" pitchFamily="34" charset="0"/>
              </a:rPr>
              <a:t>Групповая работа</a:t>
            </a:r>
            <a:endParaRPr lang="ru-RU" sz="4000" b="1" i="1" dirty="0">
              <a:solidFill>
                <a:srgbClr val="0070C0"/>
              </a:solidFill>
              <a:latin typeface="Arial Black" pitchFamily="34" charset="0"/>
            </a:endParaRPr>
          </a:p>
        </p:txBody>
      </p:sp>
      <p:pic>
        <p:nvPicPr>
          <p:cNvPr id="3" name="совместный труд для моей польз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3568" y="5891626"/>
            <a:ext cx="609600" cy="609600"/>
          </a:xfrm>
          <a:prstGeom prst="rect">
            <a:avLst/>
          </a:prstGeom>
        </p:spPr>
      </p:pic>
      <p:pic>
        <p:nvPicPr>
          <p:cNvPr id="17412" name="Picture 4" descr="C:\Users\Teacher\Desktop\Рисунок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576" y="1772816"/>
            <a:ext cx="364490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28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63" y="-84138"/>
            <a:ext cx="9407526" cy="703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323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763" y="-84138"/>
            <a:ext cx="9407526" cy="703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65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70" y="-59723"/>
            <a:ext cx="9153767" cy="686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425" y="1658538"/>
            <a:ext cx="4071020" cy="3066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764704"/>
            <a:ext cx="3960440" cy="2096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ru-RU" sz="2800" b="1" kern="0" dirty="0">
                <a:solidFill>
                  <a:srgbClr val="000066"/>
                </a:solidFill>
                <a:latin typeface="Arial"/>
                <a:ea typeface="MS Gothic"/>
              </a:rPr>
              <a:t>Согласны ли вы с </a:t>
            </a:r>
            <a:r>
              <a:rPr lang="ru-RU" sz="2800" b="1" kern="0" dirty="0" smtClean="0">
                <a:solidFill>
                  <a:srgbClr val="000066"/>
                </a:solidFill>
                <a:latin typeface="Arial"/>
                <a:ea typeface="MS Gothic"/>
              </a:rPr>
              <a:t>мальчиком, что помогать маме можно только девчонкам?</a:t>
            </a:r>
            <a:endParaRPr lang="ru-RU" sz="2800" b="1" kern="0" dirty="0">
              <a:solidFill>
                <a:srgbClr val="000066"/>
              </a:solidFill>
              <a:latin typeface="Arial"/>
              <a:ea typeface="MS Gothic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3518" y="2996952"/>
            <a:ext cx="4162613" cy="129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ru-RU" sz="2800" b="1" kern="0" dirty="0">
                <a:solidFill>
                  <a:srgbClr val="000066"/>
                </a:solidFill>
                <a:latin typeface="Arial"/>
                <a:ea typeface="MS Gothic"/>
              </a:rPr>
              <a:t>Что из того, о чем мечтал мальчик, он может сделать?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23518" y="4600803"/>
            <a:ext cx="3951475" cy="89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ru-RU" sz="2800" b="1" kern="0" dirty="0" smtClean="0">
                <a:solidFill>
                  <a:srgbClr val="000066"/>
                </a:solidFill>
                <a:latin typeface="Arial"/>
                <a:ea typeface="MS Gothic"/>
              </a:rPr>
              <a:t>Расскажите, </a:t>
            </a:r>
            <a:r>
              <a:rPr lang="ru-RU" sz="2800" b="1" kern="0" dirty="0">
                <a:solidFill>
                  <a:srgbClr val="000066"/>
                </a:solidFill>
                <a:latin typeface="Arial"/>
                <a:ea typeface="MS Gothic"/>
              </a:rPr>
              <a:t>как </a:t>
            </a:r>
            <a:r>
              <a:rPr lang="ru-RU" sz="2800" b="1" kern="0" dirty="0" smtClean="0">
                <a:solidFill>
                  <a:srgbClr val="000066"/>
                </a:solidFill>
                <a:latin typeface="Arial"/>
                <a:ea typeface="MS Gothic"/>
              </a:rPr>
              <a:t>вы помогаете маме</a:t>
            </a:r>
            <a:r>
              <a:rPr lang="ru-RU" sz="2800" b="1" kern="0" dirty="0">
                <a:solidFill>
                  <a:srgbClr val="000066"/>
                </a:solidFill>
                <a:latin typeface="Arial"/>
                <a:ea typeface="MS Gothic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9676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49213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49213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9139" y="1283492"/>
            <a:ext cx="370884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FF0000"/>
                </a:solidFill>
                <a:latin typeface="Amsterdam_vp" pitchFamily="82" charset="0"/>
              </a:rPr>
              <a:t>Эдуард   Успенский</a:t>
            </a:r>
          </a:p>
          <a:p>
            <a:pPr algn="ctr"/>
            <a:r>
              <a:rPr lang="ru-RU" sz="6600" b="1" i="1" dirty="0" smtClean="0">
                <a:solidFill>
                  <a:srgbClr val="FF0000"/>
                </a:solidFill>
                <a:latin typeface="Amsterdam_vp" pitchFamily="82" charset="0"/>
              </a:rPr>
              <a:t>Память.</a:t>
            </a:r>
            <a:endParaRPr lang="ru-RU" sz="6600" b="1" i="1" dirty="0">
              <a:solidFill>
                <a:srgbClr val="FF0000"/>
              </a:solidFill>
              <a:latin typeface="Amsterdam_vp" pitchFamily="8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40622" y="332656"/>
            <a:ext cx="3456384" cy="570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49263" fontAlgn="base" hangingPunct="0">
              <a:lnSpc>
                <a:spcPct val="73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ru-RU" kern="0" dirty="0">
                <a:solidFill>
                  <a:srgbClr val="000000"/>
                </a:solidFill>
                <a:latin typeface="Times New Roman" pitchFamily="18" charset="0"/>
                <a:ea typeface="MS Gothic"/>
              </a:rPr>
              <a:t> </a:t>
            </a: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  <a:t>Я не зря себя хвалю,</a:t>
            </a:r>
            <a:b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</a:b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  <a:t>Всем и всюду говорю,</a:t>
            </a:r>
            <a:b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</a:b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  <a:t>Что любое предложенье</a:t>
            </a:r>
            <a:b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</a:b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  <a:t>Прямо сразу повторю.</a:t>
            </a:r>
            <a:b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</a:b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  <a:t/>
            </a:r>
            <a:b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</a:b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  <a:t>"Ехал Ваня на коне,</a:t>
            </a:r>
            <a:b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</a:b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  <a:t>Вёл собачку на ремне,</a:t>
            </a:r>
            <a:b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</a:b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  <a:t>А старушка в это время</a:t>
            </a:r>
            <a:b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</a:b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  <a:t>Мыла кактус на окне".</a:t>
            </a:r>
            <a:b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</a:b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  <a:t/>
            </a:r>
            <a:b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</a:b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  <a:t>- Ехал Ваня на коне,</a:t>
            </a:r>
            <a:b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</a:b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  <a:t>Вёл собачку на ремне,</a:t>
            </a:r>
            <a:b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</a:b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  <a:t>Ну, а кактус в это время</a:t>
            </a:r>
            <a:b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</a:b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  <a:t>Мыл старушку на окне...</a:t>
            </a:r>
            <a:b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</a:b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  <a:t/>
            </a:r>
            <a:b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</a:b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  <a:t>-Ехал кактус на окне,</a:t>
            </a:r>
            <a:b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</a:b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  <a:t>Вёл старушку на ремне,</a:t>
            </a:r>
            <a:b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</a:b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  <a:t>А собачка в это время</a:t>
            </a:r>
            <a:b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</a:b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  <a:t>Мыла Ваню на окне...</a:t>
            </a:r>
            <a:b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</a:b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  <a:t/>
            </a:r>
            <a:b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</a:b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  <a:t>Знаю я, что говорю.</a:t>
            </a:r>
            <a:b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</a:b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  <a:t>Говорил, что повторю,</a:t>
            </a:r>
            <a:b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</a:b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  <a:t>Вот и вышло без ошибок,</a:t>
            </a:r>
            <a:b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</a:br>
            <a:r>
              <a:rPr lang="ru-RU" sz="2000" b="1" kern="0" dirty="0">
                <a:solidFill>
                  <a:srgbClr val="000066"/>
                </a:solidFill>
                <a:latin typeface="Times New Roman" pitchFamily="18" charset="0"/>
                <a:ea typeface="MS Gothic"/>
              </a:rPr>
              <a:t>А чего хвалиться зрю? </a:t>
            </a:r>
          </a:p>
        </p:txBody>
      </p:sp>
    </p:spTree>
    <p:extLst>
      <p:ext uri="{BB962C8B-B14F-4D97-AF65-F5344CB8AC3E}">
        <p14:creationId xmlns:p14="http://schemas.microsoft.com/office/powerpoint/2010/main" val="225527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49213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88640"/>
            <a:ext cx="49213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2190" y="1253571"/>
            <a:ext cx="73202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/>
                <a:ea typeface="MS Gothic"/>
              </a:rPr>
              <a:t>Объясните название стихотворения?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014625"/>
            <a:ext cx="6030416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ru-RU" sz="3200" kern="0" dirty="0">
                <a:solidFill>
                  <a:srgbClr val="000066"/>
                </a:solidFill>
                <a:latin typeface="Arial"/>
                <a:ea typeface="MS Gothic"/>
              </a:rPr>
              <a:t>Чем хвастался малыш?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76797" y="2695915"/>
            <a:ext cx="7344816" cy="1008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ru-RU" sz="3200" kern="0" dirty="0">
                <a:solidFill>
                  <a:srgbClr val="000066"/>
                </a:solidFill>
                <a:latin typeface="Arial"/>
                <a:ea typeface="MS Gothic"/>
              </a:rPr>
              <a:t>Почему то, что повторяет мальчик, вызывает улыбку?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4587" y="3861048"/>
            <a:ext cx="7357813" cy="1466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ts val="1425"/>
              </a:spcAft>
              <a:buClr>
                <a:srgbClr val="000000"/>
              </a:buClr>
              <a:buSzPct val="100000"/>
            </a:pPr>
            <a:r>
              <a:rPr lang="ru-RU" sz="3200" kern="0" dirty="0">
                <a:solidFill>
                  <a:srgbClr val="000066"/>
                </a:solidFill>
                <a:latin typeface="Arial"/>
                <a:ea typeface="MS Gothic"/>
              </a:rPr>
              <a:t>Попробуй быстро и правильно </a:t>
            </a:r>
            <a:r>
              <a:rPr lang="ru-RU" sz="3200" kern="0">
                <a:solidFill>
                  <a:srgbClr val="000066"/>
                </a:solidFill>
                <a:latin typeface="Arial"/>
                <a:ea typeface="MS Gothic"/>
              </a:rPr>
              <a:t>повторить </a:t>
            </a:r>
            <a:r>
              <a:rPr lang="ru-RU" sz="3200" kern="0" smtClean="0">
                <a:solidFill>
                  <a:srgbClr val="000066"/>
                </a:solidFill>
                <a:latin typeface="Arial"/>
                <a:ea typeface="MS Gothic"/>
              </a:rPr>
              <a:t>четверостишие </a:t>
            </a:r>
            <a:r>
              <a:rPr lang="ru-RU" sz="3200" kern="0" dirty="0">
                <a:solidFill>
                  <a:srgbClr val="000066"/>
                </a:solidFill>
                <a:latin typeface="Arial"/>
                <a:ea typeface="MS Gothic"/>
              </a:rPr>
              <a:t>про Ваню?</a:t>
            </a:r>
          </a:p>
        </p:txBody>
      </p:sp>
    </p:spTree>
    <p:extLst>
      <p:ext uri="{BB962C8B-B14F-4D97-AF65-F5344CB8AC3E}">
        <p14:creationId xmlns:p14="http://schemas.microsoft.com/office/powerpoint/2010/main" val="26799748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6" y="1196752"/>
            <a:ext cx="8939771" cy="4075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52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0070C0"/>
                </a:solidFill>
              </a:rPr>
              <a:t>Интернет – ресурсы</a:t>
            </a:r>
            <a:r>
              <a:rPr lang="ru-RU" sz="3200" b="1" i="1" dirty="0" smtClean="0">
                <a:solidFill>
                  <a:srgbClr val="0070C0"/>
                </a:solidFill>
              </a:rPr>
              <a:t>:</a:t>
            </a:r>
            <a:endParaRPr lang="ru-RU" sz="3200" b="1" i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6237312"/>
          </a:xfrm>
        </p:spPr>
        <p:txBody>
          <a:bodyPr>
            <a:normAutofit/>
          </a:bodyPr>
          <a:lstStyle/>
          <a:p>
            <a:r>
              <a:rPr lang="en-US" sz="1800" dirty="0" smtClean="0">
                <a:hlinkClick r:id="rId2"/>
              </a:rPr>
              <a:t>www.viki.rdf.ru</a:t>
            </a:r>
            <a:endParaRPr lang="ru-RU" sz="1800" dirty="0" smtClean="0"/>
          </a:p>
          <a:p>
            <a:r>
              <a:rPr lang="en-US" sz="1800" dirty="0">
                <a:hlinkClick r:id="rId3"/>
              </a:rPr>
              <a:t>http://</a:t>
            </a:r>
            <a:r>
              <a:rPr lang="en-US" sz="1800" dirty="0" smtClean="0">
                <a:hlinkClick r:id="rId3"/>
              </a:rPr>
              <a:t>old.prodalit.ru/images/395000/392016.jpg</a:t>
            </a:r>
            <a:r>
              <a:rPr lang="ru-RU" sz="1800" dirty="0" smtClean="0"/>
              <a:t> </a:t>
            </a:r>
            <a:r>
              <a:rPr lang="en-US" sz="1800" dirty="0" smtClean="0"/>
              <a:t> </a:t>
            </a:r>
            <a:r>
              <a:rPr lang="ru-RU" sz="1800" dirty="0" smtClean="0"/>
              <a:t> </a:t>
            </a:r>
          </a:p>
          <a:p>
            <a:r>
              <a:rPr lang="en-US" sz="1800" dirty="0">
                <a:hlinkClick r:id="rId4"/>
              </a:rPr>
              <a:t>http://</a:t>
            </a:r>
            <a:r>
              <a:rPr lang="en-US" sz="1800" dirty="0" smtClean="0">
                <a:hlinkClick r:id="rId4"/>
              </a:rPr>
              <a:t>static.ozone.ru/multimedia/books_covers/1000344077.jpg</a:t>
            </a:r>
            <a:r>
              <a:rPr lang="ru-RU" sz="1800" dirty="0" smtClean="0"/>
              <a:t> </a:t>
            </a:r>
          </a:p>
          <a:p>
            <a:r>
              <a:rPr lang="ru-RU" sz="1800" dirty="0" smtClean="0"/>
              <a:t> </a:t>
            </a:r>
            <a:r>
              <a:rPr lang="en-US" sz="1800" dirty="0">
                <a:hlinkClick r:id="rId5"/>
              </a:rPr>
              <a:t>http://</a:t>
            </a:r>
            <a:r>
              <a:rPr lang="en-US" sz="1800" dirty="0" smtClean="0">
                <a:hlinkClick r:id="rId5"/>
              </a:rPr>
              <a:t>img.beta.rian.ru/images/21473/64/214736430.jpg</a:t>
            </a:r>
            <a:r>
              <a:rPr lang="ru-RU" sz="1800" dirty="0" smtClean="0"/>
              <a:t> </a:t>
            </a:r>
          </a:p>
          <a:p>
            <a:r>
              <a:rPr lang="en-US" sz="1800" dirty="0">
                <a:hlinkClick r:id="rId6"/>
              </a:rPr>
              <a:t>http://</a:t>
            </a:r>
            <a:r>
              <a:rPr lang="en-US" sz="1800" dirty="0" smtClean="0">
                <a:hlinkClick r:id="rId6"/>
              </a:rPr>
              <a:t>lichnosti.net/photos/2049/12807747841.jpg</a:t>
            </a:r>
            <a:r>
              <a:rPr lang="ru-RU" sz="1800" dirty="0" smtClean="0"/>
              <a:t> </a:t>
            </a:r>
          </a:p>
          <a:p>
            <a:r>
              <a:rPr lang="ru-RU" sz="1800" dirty="0" smtClean="0"/>
              <a:t> </a:t>
            </a:r>
            <a:r>
              <a:rPr lang="en-US" sz="1800" dirty="0">
                <a:hlinkClick r:id="rId7"/>
              </a:rPr>
              <a:t>http://</a:t>
            </a:r>
            <a:r>
              <a:rPr lang="en-US" sz="1800" dirty="0" smtClean="0">
                <a:hlinkClick r:id="rId7"/>
              </a:rPr>
              <a:t>pics.photographer.ru/nonstop/pics/pictures/438/438915.jpg</a:t>
            </a:r>
            <a:r>
              <a:rPr lang="ru-RU" sz="1800" dirty="0" smtClean="0"/>
              <a:t> </a:t>
            </a:r>
          </a:p>
          <a:p>
            <a:r>
              <a:rPr lang="en-US" sz="1800" dirty="0"/>
              <a:t> </a:t>
            </a:r>
            <a:r>
              <a:rPr lang="en-US" sz="1800" dirty="0">
                <a:hlinkClick r:id="rId8"/>
              </a:rPr>
              <a:t>http://www.rwr.ru/files/Image/7(10).</a:t>
            </a:r>
            <a:r>
              <a:rPr lang="en-US" sz="1800" dirty="0" smtClean="0">
                <a:hlinkClick r:id="rId8"/>
              </a:rPr>
              <a:t>jpg</a:t>
            </a:r>
            <a:r>
              <a:rPr lang="ru-RU" sz="1800" dirty="0" smtClean="0"/>
              <a:t> </a:t>
            </a:r>
          </a:p>
          <a:p>
            <a:r>
              <a:rPr lang="ru-RU" sz="1800" dirty="0" smtClean="0"/>
              <a:t> </a:t>
            </a:r>
            <a:r>
              <a:rPr lang="en-US" sz="1800" dirty="0">
                <a:hlinkClick r:id="rId9"/>
              </a:rPr>
              <a:t>http://</a:t>
            </a:r>
            <a:r>
              <a:rPr lang="en-US" sz="1800" dirty="0" smtClean="0">
                <a:hlinkClick r:id="rId9"/>
              </a:rPr>
              <a:t>i1.i.ua/prikol/pic/5/3/503435.jpg</a:t>
            </a:r>
            <a:r>
              <a:rPr lang="ru-RU" sz="1800" dirty="0" smtClean="0"/>
              <a:t> </a:t>
            </a:r>
          </a:p>
          <a:p>
            <a:r>
              <a:rPr lang="en-US" sz="1800" dirty="0">
                <a:hlinkClick r:id="rId10"/>
              </a:rPr>
              <a:t>http://</a:t>
            </a:r>
            <a:r>
              <a:rPr lang="en-US" sz="1800" dirty="0" smtClean="0">
                <a:hlinkClick r:id="rId10"/>
              </a:rPr>
              <a:t>www.artsides.ru/big/item_3855.jpg</a:t>
            </a:r>
            <a:r>
              <a:rPr lang="ru-RU" sz="1800" dirty="0" smtClean="0"/>
              <a:t> </a:t>
            </a:r>
          </a:p>
          <a:p>
            <a:r>
              <a:rPr lang="en-US" sz="1800" dirty="0">
                <a:hlinkClick r:id="rId11"/>
              </a:rPr>
              <a:t>http://</a:t>
            </a:r>
            <a:r>
              <a:rPr lang="en-US" sz="1800" dirty="0" smtClean="0">
                <a:hlinkClick r:id="rId11"/>
              </a:rPr>
              <a:t>i.foto.radikal.ru/0611/345fb5f4c333.jpg</a:t>
            </a:r>
            <a:r>
              <a:rPr lang="ru-RU" sz="1800" dirty="0" smtClean="0"/>
              <a:t> </a:t>
            </a:r>
          </a:p>
          <a:p>
            <a:r>
              <a:rPr lang="en-US" sz="1800" dirty="0">
                <a:hlinkClick r:id="rId12"/>
              </a:rPr>
              <a:t>http://</a:t>
            </a:r>
            <a:r>
              <a:rPr lang="en-US" sz="1800" dirty="0" smtClean="0">
                <a:hlinkClick r:id="rId12"/>
              </a:rPr>
              <a:t>ravden.3dn.ru/Raskraski/Prostokvashino/2003.jpg</a:t>
            </a:r>
            <a:r>
              <a:rPr lang="ru-RU" sz="1800" dirty="0" smtClean="0"/>
              <a:t> </a:t>
            </a:r>
          </a:p>
          <a:p>
            <a:r>
              <a:rPr lang="en-US" sz="1800" dirty="0">
                <a:hlinkClick r:id="rId13"/>
              </a:rPr>
              <a:t>http://</a:t>
            </a:r>
            <a:r>
              <a:rPr lang="en-US" sz="1800" dirty="0" smtClean="0">
                <a:hlinkClick r:id="rId13"/>
              </a:rPr>
              <a:t>s04.radikal.ru/i177/1003/4e/46f2d972eb54t.jpg</a:t>
            </a:r>
            <a:r>
              <a:rPr lang="ru-RU" sz="1800" dirty="0" smtClean="0"/>
              <a:t> </a:t>
            </a:r>
          </a:p>
          <a:p>
            <a:r>
              <a:rPr lang="en-US" sz="1800" dirty="0">
                <a:hlinkClick r:id="rId14"/>
              </a:rPr>
              <a:t>http://angelina-tihonova.ru/category/eduard_uspensky</a:t>
            </a:r>
            <a:r>
              <a:rPr lang="en-US" sz="1800" dirty="0" smtClean="0">
                <a:hlinkClick r:id="rId14"/>
              </a:rPr>
              <a:t>/</a:t>
            </a:r>
            <a:r>
              <a:rPr lang="ru-RU" sz="1800" dirty="0" smtClean="0"/>
              <a:t> </a:t>
            </a:r>
          </a:p>
          <a:p>
            <a:r>
              <a:rPr lang="en-US" sz="1800" dirty="0">
                <a:hlinkClick r:id="rId15"/>
              </a:rPr>
              <a:t>http://</a:t>
            </a:r>
            <a:r>
              <a:rPr lang="en-US" sz="1800" dirty="0" smtClean="0">
                <a:hlinkClick r:id="rId15"/>
              </a:rPr>
              <a:t>world.comments.ua/2011/11/18/302946/rossii-poyavitsya-pamyatnik.html</a:t>
            </a:r>
            <a:r>
              <a:rPr lang="ru-RU" sz="1800" dirty="0" smtClean="0"/>
              <a:t> </a:t>
            </a:r>
          </a:p>
          <a:p>
            <a:r>
              <a:rPr lang="en-US" sz="1800" dirty="0">
                <a:hlinkClick r:id="rId16"/>
              </a:rPr>
              <a:t>http://</a:t>
            </a:r>
            <a:r>
              <a:rPr lang="en-US" sz="1800" dirty="0" smtClean="0">
                <a:hlinkClick r:id="rId16"/>
              </a:rPr>
              <a:t>www.tvkultura.ru/news.html?id=196200&amp;cid=110</a:t>
            </a:r>
            <a:r>
              <a:rPr lang="ru-RU" sz="1800" dirty="0" smtClean="0"/>
              <a:t> </a:t>
            </a:r>
          </a:p>
          <a:p>
            <a:r>
              <a:rPr lang="en-US" sz="1800" dirty="0">
                <a:hlinkClick r:id="rId17"/>
              </a:rPr>
              <a:t>http://www.stm.ru/archive/1415</a:t>
            </a:r>
            <a:r>
              <a:rPr lang="en-US" sz="1800" dirty="0" smtClean="0">
                <a:hlinkClick r:id="rId17"/>
              </a:rPr>
              <a:t>/</a:t>
            </a:r>
            <a:r>
              <a:rPr lang="ru-RU" sz="1800" dirty="0" smtClean="0"/>
              <a:t> </a:t>
            </a:r>
          </a:p>
          <a:p>
            <a:r>
              <a:rPr lang="en-US" sz="1800" dirty="0">
                <a:hlinkClick r:id="rId18"/>
              </a:rPr>
              <a:t>http://www.maximonline.ru/k-otvetu/_article/uspenskiy</a:t>
            </a:r>
            <a:r>
              <a:rPr lang="en-US" sz="1800" dirty="0" smtClean="0">
                <a:hlinkClick r:id="rId18"/>
              </a:rPr>
              <a:t>/</a:t>
            </a:r>
            <a:r>
              <a:rPr lang="ru-RU" sz="1800" dirty="0" smtClean="0"/>
              <a:t> </a:t>
            </a:r>
            <a:endParaRPr lang="en-US" sz="1800" dirty="0"/>
          </a:p>
          <a:p>
            <a:endParaRPr lang="en-US" sz="2000" dirty="0"/>
          </a:p>
          <a:p>
            <a:endParaRPr lang="en-US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7365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568" y="120977"/>
            <a:ext cx="45719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72400" y="120977"/>
            <a:ext cx="45719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 descr="C:\Users\Teacher\Desktop\Успенский 2\герои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821" y="2142926"/>
            <a:ext cx="1440160" cy="191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C:\Users\Teacher\Desktop\Успенский 2\Рисунок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37061"/>
            <a:ext cx="2493991" cy="235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 descr="C:\Users\Teacher\Desktop\Успенский 2\Рисунок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253286"/>
            <a:ext cx="2437673" cy="23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C:\Users\Teacher\Desktop\Успенский 2\Рисунок1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35162"/>
            <a:ext cx="2463443" cy="232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5" name="Picture 9" descr="C:\Users\Teacher\Desktop\Успенский 2\Рисунок1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85731"/>
            <a:ext cx="2415685" cy="2277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C:\Users\Teacher\Desktop\Успенский 2\img1[1]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620" y="2261566"/>
            <a:ext cx="1753722" cy="393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 descr="C:\Users\Teacher\Desktop\Успенский 2\Рисунок8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63" y="2261566"/>
            <a:ext cx="2163972" cy="205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6950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3505200" cy="486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72000" y="923796"/>
            <a:ext cx="367240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FF"/>
                </a:solidFill>
              </a:rPr>
              <a:t>Хорошо жить в деревне: речка, лес рядом, хочешь грибы собирай, хочешь картошку на огороде окучивай. И животных можно сколько угодно заводить: места всем хватит и никто не скажет, что от кота пользы нет, а у собаки лапы грязные. В деревне от всех польза есть. Вот один мальчик взял да и уехал от родителей в Простоквашино. И кота прихватил. А пёс сам </a:t>
            </a:r>
            <a:r>
              <a:rPr lang="ru-RU" sz="2000" dirty="0" smtClean="0">
                <a:solidFill>
                  <a:srgbClr val="0000FF"/>
                </a:solidFill>
              </a:rPr>
              <a:t>приблудился. </a:t>
            </a:r>
            <a:r>
              <a:rPr lang="ru-RU" sz="2000" dirty="0">
                <a:solidFill>
                  <a:srgbClr val="0000FF"/>
                </a:solidFill>
              </a:rPr>
              <a:t>И стали они жить-поживать да </a:t>
            </a:r>
            <a:r>
              <a:rPr lang="ru-RU" sz="2000" dirty="0" smtClean="0">
                <a:solidFill>
                  <a:srgbClr val="0000FF"/>
                </a:solidFill>
              </a:rPr>
              <a:t> </a:t>
            </a:r>
            <a:r>
              <a:rPr lang="ru-RU" sz="2000" dirty="0">
                <a:solidFill>
                  <a:srgbClr val="0000FF"/>
                </a:solidFill>
              </a:rPr>
              <a:t>добра наживать…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568" y="120977"/>
            <a:ext cx="45719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4408" y="-32828"/>
            <a:ext cx="45719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мелодия простокв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4487" y="58772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7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588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568" y="120977"/>
            <a:ext cx="45719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72400" y="120977"/>
            <a:ext cx="45719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 descr="C:\Users\Teacher\Desktop\Успенский 2\Рисунок1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43" y="764704"/>
            <a:ext cx="3388907" cy="320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:\Users\Teacher\Desktop\Успенский 2\Рисунок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553" y="827738"/>
            <a:ext cx="3236544" cy="314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Picture 5" descr="C:\Users\Teacher\Desktop\Успенский 2\Рисунок1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2258" y="3140969"/>
            <a:ext cx="2999159" cy="283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1353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588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568" y="120977"/>
            <a:ext cx="45719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00392" y="122265"/>
            <a:ext cx="45719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 descr="C:\Users\Teacher\Desktop\Успенский 2\Рисун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26608"/>
            <a:ext cx="2520280" cy="2975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Teacher\Desktop\Успенский 2\x_85d848b3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96192"/>
            <a:ext cx="3064870" cy="2905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86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3568" y="111454"/>
            <a:ext cx="45719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44408" y="95103"/>
            <a:ext cx="45719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652" y="1294248"/>
            <a:ext cx="3246709" cy="3655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27984" y="3122127"/>
            <a:ext cx="37088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dirty="0" smtClean="0">
                <a:solidFill>
                  <a:srgbClr val="FF0000"/>
                </a:solidFill>
                <a:latin typeface="Amsterdam_vp" pitchFamily="82" charset="0"/>
              </a:rPr>
              <a:t>Эдуард   Успенский</a:t>
            </a:r>
            <a:endParaRPr lang="ru-RU" sz="6600" b="1" i="1" dirty="0">
              <a:solidFill>
                <a:srgbClr val="FF0000"/>
              </a:solidFill>
              <a:latin typeface="Amsterdam_vp" pitchFamily="8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08439" y="1631900"/>
            <a:ext cx="35283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/>
            <a:r>
              <a:rPr lang="ru-RU" sz="2800" i="1" dirty="0">
                <a:latin typeface="Arial Black" pitchFamily="34" charset="0"/>
              </a:rPr>
              <a:t>«Моя работа – это постоянный праздник</a:t>
            </a:r>
            <a:r>
              <a:rPr lang="ru-RU" sz="2800" i="1" dirty="0" smtClean="0">
                <a:latin typeface="Arial Black" pitchFamily="34" charset="0"/>
              </a:rPr>
              <a:t>!»</a:t>
            </a:r>
            <a:endParaRPr lang="ru-RU" sz="2800" i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30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3175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0973" y="620688"/>
            <a:ext cx="3103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Amsterdam_vp" pitchFamily="82" charset="0"/>
              </a:rPr>
              <a:t>Эдуард   Успенский</a:t>
            </a:r>
            <a:endParaRPr lang="ru-RU" sz="2400" i="1" dirty="0">
              <a:solidFill>
                <a:srgbClr val="FF0000"/>
              </a:solidFill>
              <a:latin typeface="Amsterdam_vp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1191" y="1124744"/>
            <a:ext cx="2316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latin typeface="Comic Sans MS" pitchFamily="66" charset="0"/>
              </a:rPr>
              <a:t>Воспоминания </a:t>
            </a:r>
          </a:p>
          <a:p>
            <a:pPr algn="ctr"/>
            <a:r>
              <a:rPr lang="ru-RU" i="1" dirty="0" smtClean="0">
                <a:solidFill>
                  <a:srgbClr val="FF0000"/>
                </a:solidFill>
                <a:latin typeface="Comic Sans MS" pitchFamily="66" charset="0"/>
              </a:rPr>
              <a:t>о военном  детстве</a:t>
            </a:r>
            <a:endParaRPr lang="ru-RU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 l="3024" t="2032" r="3233" b="2453"/>
          <a:stretch>
            <a:fillRect/>
          </a:stretch>
        </p:blipFill>
        <p:spPr bwMode="auto">
          <a:xfrm>
            <a:off x="1578140" y="1916832"/>
            <a:ext cx="223224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4593768" y="620688"/>
            <a:ext cx="358301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i="1" dirty="0">
                <a:solidFill>
                  <a:prstClr val="black"/>
                </a:solidFill>
                <a:latin typeface="Comic Sans MS" pitchFamily="66" charset="0"/>
              </a:rPr>
              <a:t>«В моей памяти очень смутно сохранилось детство. Помню свой детский сад на берегу озера… Игрушек у нас не было никаких, совсем. Я помню, мы шли однажды всем своим детским садом и  нашли одну настоящую игрушку – игрушечный автомобильчик.  О, это был праздник нашего детства! Потом, уже ближе к 1944 году, стали приходить к нам в садик  замечательно красивые подарки с фронта – немецкие трофейные игрушки. Солдаты понимали, что у нас ничего нет, вот и присылали</a:t>
            </a:r>
            <a:r>
              <a:rPr lang="ru-RU" i="1" dirty="0" smtClean="0">
                <a:solidFill>
                  <a:prstClr val="black"/>
                </a:solidFill>
                <a:latin typeface="Comic Sans MS" pitchFamily="66" charset="0"/>
              </a:rPr>
              <a:t>…». </a:t>
            </a:r>
            <a:endParaRPr lang="ru-RU" i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576" y="79163"/>
            <a:ext cx="45719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85594" y="79163"/>
            <a:ext cx="45719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214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382"/>
            <a:ext cx="9156700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0973" y="620688"/>
            <a:ext cx="3103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i="1" dirty="0" smtClean="0">
                <a:solidFill>
                  <a:srgbClr val="FF0000"/>
                </a:solidFill>
                <a:latin typeface="Amsterdam_vp" pitchFamily="82" charset="0"/>
              </a:rPr>
              <a:t>Эдуард   Успенский</a:t>
            </a:r>
            <a:endParaRPr lang="ru-RU" sz="2400" i="1" dirty="0">
              <a:solidFill>
                <a:srgbClr val="FF0000"/>
              </a:solidFill>
              <a:latin typeface="Amsterdam_vp" pitchFamily="8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1191" y="1124744"/>
            <a:ext cx="2316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i="1" dirty="0" smtClean="0">
                <a:solidFill>
                  <a:srgbClr val="FF0000"/>
                </a:solidFill>
                <a:latin typeface="Comic Sans MS" pitchFamily="66" charset="0"/>
              </a:rPr>
              <a:t>Воспоминания </a:t>
            </a:r>
          </a:p>
          <a:p>
            <a:pPr algn="ctr"/>
            <a:r>
              <a:rPr lang="ru-RU" i="1" dirty="0" smtClean="0">
                <a:solidFill>
                  <a:srgbClr val="FF0000"/>
                </a:solidFill>
                <a:latin typeface="Comic Sans MS" pitchFamily="66" charset="0"/>
              </a:rPr>
              <a:t>о военном  детстве</a:t>
            </a:r>
            <a:endParaRPr lang="ru-RU" i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 l="3024" t="2032" r="3233" b="2453"/>
          <a:stretch>
            <a:fillRect/>
          </a:stretch>
        </p:blipFill>
        <p:spPr bwMode="auto">
          <a:xfrm>
            <a:off x="1578140" y="1916832"/>
            <a:ext cx="223224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4788024" y="1447909"/>
            <a:ext cx="324036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i="1" dirty="0" smtClean="0">
                <a:solidFill>
                  <a:prstClr val="black"/>
                </a:solidFill>
                <a:latin typeface="Comic Sans MS" pitchFamily="66" charset="0"/>
              </a:rPr>
              <a:t>«Из </a:t>
            </a:r>
            <a:r>
              <a:rPr lang="ru-RU" sz="2000" i="1" dirty="0">
                <a:solidFill>
                  <a:prstClr val="black"/>
                </a:solidFill>
                <a:latin typeface="Comic Sans MS" pitchFamily="66" charset="0"/>
              </a:rPr>
              <a:t>вкусного съестного мало что помню, разве что кусочек хлеба, максимум какой-то пряник. Если тебе давали кусок черного или белого хлеба, посыпанный сахаром, - это было самым </a:t>
            </a:r>
            <a:r>
              <a:rPr lang="ru-RU" sz="2000" i="1" dirty="0" smtClean="0">
                <a:solidFill>
                  <a:prstClr val="black"/>
                </a:solidFill>
                <a:latin typeface="Comic Sans MS" pitchFamily="66" charset="0"/>
              </a:rPr>
              <a:t>вкусным… Голодали </a:t>
            </a:r>
            <a:r>
              <a:rPr lang="ru-RU" sz="2000" i="1" dirty="0">
                <a:solidFill>
                  <a:prstClr val="black"/>
                </a:solidFill>
                <a:latin typeface="Comic Sans MS" pitchFamily="66" charset="0"/>
              </a:rPr>
              <a:t>все». 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576" y="79163"/>
            <a:ext cx="45719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51038" y="254904"/>
            <a:ext cx="45719" cy="551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942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1705</TotalTime>
  <Words>452</Words>
  <Application>Microsoft Office PowerPoint</Application>
  <PresentationFormat>Экран (4:3)</PresentationFormat>
  <Paragraphs>49</Paragraphs>
  <Slides>26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Литературное чтение 1 класс</vt:lpstr>
      <vt:lpstr>Групповая работа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Интернет – ресурсы: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Teacher</dc:creator>
  <cp:lastModifiedBy>Teacher</cp:lastModifiedBy>
  <cp:revision>26</cp:revision>
  <dcterms:created xsi:type="dcterms:W3CDTF">2016-11-16T12:32:49Z</dcterms:created>
  <dcterms:modified xsi:type="dcterms:W3CDTF">2017-02-20T12:36:43Z</dcterms:modified>
</cp:coreProperties>
</file>