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56" r:id="rId3"/>
    <p:sldId id="261" r:id="rId4"/>
    <p:sldId id="258" r:id="rId5"/>
    <p:sldId id="268" r:id="rId6"/>
    <p:sldId id="269" r:id="rId7"/>
    <p:sldId id="270" r:id="rId8"/>
    <p:sldId id="264" r:id="rId9"/>
    <p:sldId id="265" r:id="rId10"/>
    <p:sldId id="267" r:id="rId11"/>
    <p:sldId id="276" r:id="rId12"/>
    <p:sldId id="277" r:id="rId13"/>
    <p:sldId id="278" r:id="rId14"/>
    <p:sldId id="279" r:id="rId15"/>
    <p:sldId id="280" r:id="rId16"/>
    <p:sldId id="281" r:id="rId17"/>
    <p:sldId id="257" r:id="rId18"/>
    <p:sldId id="259" r:id="rId19"/>
    <p:sldId id="273" r:id="rId20"/>
    <p:sldId id="275" r:id="rId21"/>
    <p:sldId id="260" r:id="rId22"/>
    <p:sldId id="262" r:id="rId23"/>
    <p:sldId id="283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edlib.ru/Books/4/0038/4_0038-15.shtml" TargetMode="External"/><Relationship Id="rId7" Type="http://schemas.openxmlformats.org/officeDocument/2006/relationships/hyperlink" Target="https://infourok.ru/prezentaciya-po-russkomu-yaziku-slova-iskonnie-i-zaimstvovannie-klass-1224308.html" TargetMode="External"/><Relationship Id="rId2" Type="http://schemas.openxmlformats.org/officeDocument/2006/relationships/hyperlink" Target="http://olgadyachenko.ru/slova-iskonno-russkie-zaimstvovannye-primery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nsportal.ru/nachalnaya-shkola/russkii-yazyk/2013/02/13/urok-po-teme-slova-iskonnye-i-zaimstvovannye-2-klass-umk" TargetMode="External"/><Relationship Id="rId5" Type="http://schemas.openxmlformats.org/officeDocument/2006/relationships/hyperlink" Target="https://unotices.com/page-answer.php?id=17509" TargetMode="External"/><Relationship Id="rId4" Type="http://schemas.openxmlformats.org/officeDocument/2006/relationships/hyperlink" Target="http://www.mnogo-otvetov.ru/nauka/chto-takoe-iskonno-russkie-i-zaimstvovannye-slova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435280" cy="6251024"/>
          </a:xfrm>
        </p:spPr>
        <p:txBody>
          <a:bodyPr>
            <a:normAutofit/>
          </a:bodyPr>
          <a:lstStyle/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Урок: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Русский язык.</a:t>
            </a:r>
            <a:br>
              <a:rPr lang="ru-RU" sz="8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читель начальных классов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                                         ГБОУ РФМЛИ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г.Владикавказа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Чувилкина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Елена Юрьевна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147248" cy="5688632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Шофёр, ожидая пассажира, который пошёл в магазин за пальто, сидел в машине на шоссе у аллеи, наблюдал салют,  сторожил багаж и билет.</a:t>
            </a:r>
          </a:p>
          <a:p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3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3898776" cy="6395040"/>
          </a:xfrm>
        </p:spPr>
        <p:txBody>
          <a:bodyPr/>
          <a:lstStyle/>
          <a:p>
            <a:r>
              <a:rPr lang="ru-RU" sz="4800" b="1" dirty="0"/>
              <a:t>Устройство на двух колёсах, которое приводят в движение </a:t>
            </a:r>
            <a:r>
              <a:rPr lang="ru-RU" sz="4800" b="1" dirty="0" smtClean="0"/>
              <a:t>педали.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4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3898776" cy="6323032"/>
          </a:xfrm>
        </p:spPr>
        <p:txBody>
          <a:bodyPr/>
          <a:lstStyle/>
          <a:p>
            <a:r>
              <a:rPr lang="ru-RU" sz="4800" b="1" dirty="0"/>
              <a:t>Устройство на двух колёсах, которое приводят в движение педали</a:t>
            </a:r>
            <a:endParaRPr lang="ru-RU" dirty="0"/>
          </a:p>
        </p:txBody>
      </p:sp>
      <p:pic>
        <p:nvPicPr>
          <p:cNvPr id="3" name="Рисунок 2" descr="велосипе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043452"/>
            <a:ext cx="4642464" cy="30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4042792" cy="6179016"/>
          </a:xfrm>
        </p:spPr>
        <p:txBody>
          <a:bodyPr/>
          <a:lstStyle/>
          <a:p>
            <a:r>
              <a:rPr lang="ru-RU" sz="4800" b="1" dirty="0"/>
              <a:t>Овальная лопатка для игры в теннис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79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3898776" cy="6323032"/>
          </a:xfrm>
        </p:spPr>
        <p:txBody>
          <a:bodyPr/>
          <a:lstStyle/>
          <a:p>
            <a:r>
              <a:rPr lang="ru-RU" sz="4800" b="1" dirty="0"/>
              <a:t>Овальная лопатка для игры в теннис</a:t>
            </a:r>
            <a:endParaRPr lang="ru-RU" dirty="0"/>
          </a:p>
        </p:txBody>
      </p:sp>
      <p:pic>
        <p:nvPicPr>
          <p:cNvPr id="3" name="Рисунок 2" descr="теннисная ракет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844824"/>
            <a:ext cx="4572032" cy="312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8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3898776" cy="6251024"/>
          </a:xfrm>
        </p:spPr>
        <p:txBody>
          <a:bodyPr/>
          <a:lstStyle/>
          <a:p>
            <a:r>
              <a:rPr lang="ru-RU" sz="4800" b="1" dirty="0"/>
              <a:t>Короткие брюки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3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3970784" cy="6323032"/>
          </a:xfrm>
        </p:spPr>
        <p:txBody>
          <a:bodyPr/>
          <a:lstStyle/>
          <a:p>
            <a:r>
              <a:rPr lang="ru-RU" sz="4800" b="1" dirty="0"/>
              <a:t>Короткие брюки</a:t>
            </a:r>
            <a:endParaRPr lang="ru-RU" dirty="0"/>
          </a:p>
        </p:txBody>
      </p:sp>
      <p:pic>
        <p:nvPicPr>
          <p:cNvPr id="3" name="Рисунок 2" descr="шорт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214422"/>
            <a:ext cx="4691054" cy="469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928992" cy="4824535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3600" i="1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СЛОВА, СУЩЕСТВОВАВШИЕ С</a:t>
            </a:r>
            <a:br>
              <a:rPr lang="ru-RU" sz="3600" i="1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i="1" dirty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i="1" dirty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i="1" dirty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НЕЗАПАМЯТНЫХ,  ДРЕВНИХ </a:t>
            </a:r>
            <a:r>
              <a:rPr lang="ru-RU" sz="3600" i="1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i="1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i="1" dirty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i="1" dirty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i="1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ВРЕМЁН, РОДИЛИСЬ В РУССКОМ </a:t>
            </a:r>
            <a:br>
              <a:rPr lang="ru-RU" sz="3600" i="1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i="1" dirty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i="1" dirty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i="1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ЯЗЫКЕ</a:t>
            </a:r>
            <a:r>
              <a:rPr lang="ru-RU" sz="3600" i="1" dirty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i="1" dirty="0">
                <a:ln>
                  <a:noFill/>
                </a:ln>
                <a:solidFill>
                  <a:prstClr val="whit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 txBox="1">
            <a:spLocks noGrp="1"/>
          </p:cNvSpPr>
          <p:nvPr>
            <p:ph type="body" idx="1"/>
          </p:nvPr>
        </p:nvSpPr>
        <p:spPr>
          <a:xfrm>
            <a:off x="611560" y="845346"/>
            <a:ext cx="662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FFFF00"/>
                </a:solidFill>
              </a:rPr>
              <a:t>ИСКОННЫЕ</a:t>
            </a:r>
            <a:endParaRPr lang="ru-RU" sz="36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5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7704856" cy="6048672"/>
          </a:xfrm>
        </p:spPr>
        <p:txBody>
          <a:bodyPr/>
          <a:lstStyle/>
          <a:p>
            <a:r>
              <a:rPr lang="ru-RU" sz="4400" i="1" dirty="0">
                <a:solidFill>
                  <a:schemeClr val="tx1"/>
                </a:solidFill>
              </a:rPr>
              <a:t>огород</a:t>
            </a:r>
            <a:br>
              <a:rPr lang="ru-RU" sz="4400" i="1" dirty="0">
                <a:solidFill>
                  <a:schemeClr val="tx1"/>
                </a:solidFill>
              </a:rPr>
            </a:br>
            <a:r>
              <a:rPr lang="ru-RU" sz="4400" i="1" dirty="0">
                <a:solidFill>
                  <a:schemeClr val="tx1"/>
                </a:solidFill>
              </a:rPr>
              <a:t>берег</a:t>
            </a:r>
            <a:br>
              <a:rPr lang="ru-RU" sz="4400" i="1" dirty="0">
                <a:solidFill>
                  <a:schemeClr val="tx1"/>
                </a:solidFill>
              </a:rPr>
            </a:br>
            <a:r>
              <a:rPr lang="ru-RU" sz="4400" i="1" dirty="0">
                <a:solidFill>
                  <a:schemeClr val="tx1"/>
                </a:solidFill>
              </a:rPr>
              <a:t>борозда</a:t>
            </a:r>
            <a:br>
              <a:rPr lang="ru-RU" sz="4400" i="1" dirty="0">
                <a:solidFill>
                  <a:schemeClr val="tx1"/>
                </a:solidFill>
              </a:rPr>
            </a:br>
            <a:r>
              <a:rPr lang="ru-RU" sz="4400" i="1" dirty="0" smtClean="0">
                <a:solidFill>
                  <a:schemeClr val="tx1"/>
                </a:solidFill>
              </a:rPr>
              <a:t>веретено</a:t>
            </a:r>
            <a:br>
              <a:rPr lang="ru-RU" sz="4400" i="1" dirty="0" smtClean="0">
                <a:solidFill>
                  <a:schemeClr val="tx1"/>
                </a:solidFill>
              </a:rPr>
            </a:br>
            <a:r>
              <a:rPr lang="ru-RU" sz="4400" i="1" dirty="0" smtClean="0">
                <a:solidFill>
                  <a:schemeClr val="tx1"/>
                </a:solidFill>
              </a:rPr>
              <a:t>молоко</a:t>
            </a:r>
            <a:br>
              <a:rPr lang="ru-RU" sz="4400" i="1" dirty="0" smtClean="0">
                <a:solidFill>
                  <a:schemeClr val="tx1"/>
                </a:solidFill>
              </a:rPr>
            </a:br>
            <a:r>
              <a:rPr lang="ru-RU" sz="4400" i="1" dirty="0" smtClean="0">
                <a:solidFill>
                  <a:schemeClr val="tx1"/>
                </a:solidFill>
              </a:rPr>
              <a:t>корова</a:t>
            </a:r>
            <a:br>
              <a:rPr lang="ru-RU" sz="4400" i="1" dirty="0" smtClean="0">
                <a:solidFill>
                  <a:schemeClr val="tx1"/>
                </a:solidFill>
              </a:rPr>
            </a:br>
            <a:r>
              <a:rPr lang="ru-RU" sz="4400" i="1" dirty="0" smtClean="0">
                <a:solidFill>
                  <a:schemeClr val="tx1"/>
                </a:solidFill>
              </a:rPr>
              <a:t>берёза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0"/>
            <a:ext cx="6629400" cy="98072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ИСКОННО РУССКИЕ СЛОВА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веретен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215" y="994250"/>
            <a:ext cx="3332808" cy="1762099"/>
          </a:xfrm>
          <a:prstGeom prst="rect">
            <a:avLst/>
          </a:prstGeom>
        </p:spPr>
      </p:pic>
      <p:pic>
        <p:nvPicPr>
          <p:cNvPr id="5" name="Содержимое 10" descr="огоро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546147"/>
            <a:ext cx="2900760" cy="2053738"/>
          </a:xfrm>
          <a:prstGeom prst="rect">
            <a:avLst/>
          </a:prstGeom>
        </p:spPr>
      </p:pic>
      <p:pic>
        <p:nvPicPr>
          <p:cNvPr id="6" name="Содержимое 16" descr="корова и молоко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763" y="4323912"/>
            <a:ext cx="3378525" cy="225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188640"/>
            <a:ext cx="4536504" cy="144016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Берёза</a:t>
            </a:r>
            <a:endParaRPr lang="ru-RU" sz="7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Teacher\Desktop\1200px-Betula_pendula_Fin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7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80424_1234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847180" y="1564580"/>
            <a:ext cx="7152366" cy="402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5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acher\Desktop\s-l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45" y="0"/>
            <a:ext cx="4862520" cy="364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acher\Desktop\tr00000003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276872"/>
            <a:ext cx="4188718" cy="418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19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320"/>
            <a:ext cx="8686800" cy="6107008"/>
          </a:xfrm>
        </p:spPr>
        <p:txBody>
          <a:bodyPr>
            <a:normAutofit/>
          </a:bodyPr>
          <a:lstStyle/>
          <a:p>
            <a:pPr lvl="0" indent="280988" fontAlgn="base">
              <a:spcAft>
                <a:spcPct val="0"/>
              </a:spcAft>
            </a:pPr>
            <a:r>
              <a:rPr lang="ru-RU" sz="4000" b="1" i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интересно</a:t>
            </a:r>
            <a:r>
              <a:rPr lang="ru-RU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2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32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sz="32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Почти все слова русского языка, начинающиеся с буквы «</a:t>
            </a:r>
            <a:r>
              <a:rPr lang="ru-RU" sz="54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lang="ru-RU" sz="32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— заимствованные. Существительных русского происхождения на «а» в современной речи очень </a:t>
            </a:r>
            <a:r>
              <a:rPr lang="ru-RU" sz="3200" b="1" cap="all" dirty="0" smtClean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мало. Это, Например, слова </a:t>
            </a:r>
            <a:r>
              <a:rPr lang="ru-RU" sz="32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«азбука», «аз</a:t>
            </a:r>
            <a:r>
              <a:rPr lang="ru-RU" sz="3200" b="1" cap="all" dirty="0" smtClean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</a:t>
            </a:r>
            <a:r>
              <a:rPr lang="ru-RU" sz="32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«авось».</a:t>
            </a:r>
            <a:endParaRPr lang="ru-RU" sz="4000" b="1" cap="all" dirty="0">
              <a:ln w="9000" cmpd="sng">
                <a:solidFill>
                  <a:srgbClr val="D092A7">
                    <a:shade val="50000"/>
                    <a:satMod val="12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91264" cy="6395040"/>
          </a:xfrm>
        </p:spPr>
        <p:txBody>
          <a:bodyPr>
            <a:normAutofit fontScale="90000"/>
          </a:bodyPr>
          <a:lstStyle/>
          <a:p>
            <a:pPr lvl="0" indent="280988" fontAlgn="base">
              <a:spcAft>
                <a:spcPct val="0"/>
              </a:spcAft>
            </a:pPr>
            <a:r>
              <a:rPr lang="ru-RU" sz="3200" b="1" cap="all" dirty="0" smtClean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итог урока:</a:t>
            </a:r>
            <a:r>
              <a:rPr lang="ru-RU" sz="32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2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вы оцените свою работу на уроке?</a:t>
            </a:r>
            <a:br>
              <a:rPr lang="ru-RU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latin typeface="Arial" pitchFamily="34" charset="0"/>
                <a:ea typeface="+mn-ea"/>
                <a:cs typeface="+mn-cs"/>
              </a:rPr>
              <a:t/>
            </a:r>
            <a:br>
              <a:rPr lang="ru-RU" sz="1800" b="1" dirty="0">
                <a:latin typeface="Arial" pitchFamily="34" charset="0"/>
                <a:ea typeface="+mn-ea"/>
                <a:cs typeface="+mn-cs"/>
              </a:rPr>
            </a:br>
            <a:r>
              <a:rPr lang="ru-RU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Какие слова называются заимствованными? Исконно русскими?</a:t>
            </a:r>
            <a:r>
              <a:rPr lang="ru-RU" sz="1800" b="1" dirty="0">
                <a:latin typeface="Arial" pitchFamily="34" charset="0"/>
                <a:ea typeface="+mn-ea"/>
                <a:cs typeface="+mn-cs"/>
              </a:rPr>
              <a:t/>
            </a:r>
            <a:br>
              <a:rPr lang="ru-RU" sz="1800" b="1" dirty="0">
                <a:latin typeface="Arial" pitchFamily="34" charset="0"/>
                <a:ea typeface="+mn-ea"/>
                <a:cs typeface="+mn-cs"/>
              </a:rPr>
            </a:br>
            <a:r>
              <a:rPr lang="ru-RU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Продолжите фразу: «Я знаю слово, заимствованное из … языка. Это слово …»</a:t>
            </a:r>
            <a:r>
              <a:rPr lang="ru-RU" sz="4400" b="1" dirty="0">
                <a:solidFill>
                  <a:srgbClr val="FEFAC9">
                    <a:lumMod val="25000"/>
                  </a:srgbClr>
                </a:solidFill>
                <a:latin typeface="Arial" pitchFamily="34" charset="0"/>
                <a:ea typeface="+mn-ea"/>
                <a:cs typeface="+mn-cs"/>
              </a:rPr>
              <a:t/>
            </a:r>
            <a:br>
              <a:rPr lang="ru-RU" sz="4400" b="1" dirty="0">
                <a:solidFill>
                  <a:srgbClr val="FEFAC9">
                    <a:lumMod val="25000"/>
                  </a:srgbClr>
                </a:solidFill>
                <a:latin typeface="Arial" pitchFamily="34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71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320"/>
            <a:ext cx="8280920" cy="545893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Домашнее задание: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dirty="0" err="1" smtClean="0"/>
              <a:t>У.с</a:t>
            </a:r>
            <a:r>
              <a:rPr lang="ru-RU" sz="6000" dirty="0" smtClean="0"/>
              <a:t>. 72, упр. 1.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0677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5602952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Использованные материалы: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«Этимологической словарь русского языка для школьников». Екатеринбург. У-Фактория. Владимир. 2007 г.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О.В.Узорова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Е.А.Нефёдова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«Словарные слова. 3 класс». «Издательство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Астрель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«Издательство АСТ». 2002 г.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u="sng" dirty="0">
                <a:latin typeface="Times New Roman" pitchFamily="18" charset="0"/>
                <a:cs typeface="Times New Roman" pitchFamily="18" charset="0"/>
                <a:hlinkClick r:id="rId2"/>
              </a:rPr>
              <a:t>http://olgadyachenko.ru/slova-iskonno-russkie-zaimstvovannye-primery.html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u="sng" dirty="0">
                <a:latin typeface="Times New Roman" pitchFamily="18" charset="0"/>
                <a:cs typeface="Times New Roman" pitchFamily="18" charset="0"/>
                <a:hlinkClick r:id="rId3"/>
              </a:rPr>
              <a:t>http://pedlib.ru/Books/4/0038/4_0038-15.shtml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u="sng" dirty="0">
                <a:latin typeface="Times New Roman" pitchFamily="18" charset="0"/>
                <a:cs typeface="Times New Roman" pitchFamily="18" charset="0"/>
                <a:hlinkClick r:id="rId4"/>
              </a:rPr>
              <a:t>http://www.mnogo-otvetov.ru/nauka/chto-takoe-iskonno-russkie-i-zaimstvovannye-slova/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u="sng" dirty="0">
                <a:latin typeface="Times New Roman" pitchFamily="18" charset="0"/>
                <a:cs typeface="Times New Roman" pitchFamily="18" charset="0"/>
                <a:hlinkClick r:id="rId5"/>
              </a:rPr>
              <a:t>https://unotices.com/page-answer.php?id=17509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u="sng" dirty="0">
                <a:latin typeface="Times New Roman" pitchFamily="18" charset="0"/>
                <a:cs typeface="Times New Roman" pitchFamily="18" charset="0"/>
                <a:hlinkClick r:id="rId6"/>
              </a:rPr>
              <a:t>https://nsportal.ru/nachalnaya-shkola/russkii-yazyk/2013/02/13/urok-po-teme-slova-iskonnye-i-zaimstvovannye-2-klass-umk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u="sng" dirty="0">
                <a:latin typeface="Times New Roman" pitchFamily="18" charset="0"/>
                <a:cs typeface="Times New Roman" pitchFamily="18" charset="0"/>
                <a:hlinkClick r:id="rId7"/>
              </a:rPr>
              <a:t>https://infourok.ru/prezentaciya-po-russkomu-yaziku-slova-iskonnie-i-zaimstvovannie-klass-1224308.html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5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Таня\Новая папка\о природе\картинки\1920942e5887749018f254ac3906e4d5_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514350"/>
            <a:ext cx="9525000" cy="78867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4282" y="785794"/>
            <a:ext cx="8929718" cy="285752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8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100" normalizeH="0" baseline="0" noProof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onstantia"/>
                <a:ea typeface="+mj-ea"/>
                <a:cs typeface="+mj-cs"/>
              </a:rPr>
              <a:t>C</a:t>
            </a:r>
            <a:r>
              <a:rPr kumimoji="0" lang="ru-RU" sz="8000" b="0" i="0" u="none" strike="noStrike" kern="1200" cap="none" spc="-100" normalizeH="0" baseline="0" noProof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onstantia"/>
                <a:ea typeface="+mj-ea"/>
                <a:cs typeface="+mj-cs"/>
              </a:rPr>
              <a:t>лова исконные</a:t>
            </a:r>
            <a:br>
              <a:rPr kumimoji="0" lang="ru-RU" sz="8000" b="0" i="0" u="none" strike="noStrike" kern="1200" cap="none" spc="-100" normalizeH="0" baseline="0" noProof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ru-RU" sz="8000" b="0" i="0" u="none" strike="noStrike" kern="1200" cap="none" spc="-100" normalizeH="0" baseline="0" noProof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onstantia"/>
                <a:ea typeface="+mj-ea"/>
                <a:cs typeface="+mj-cs"/>
              </a:rPr>
              <a:t>и заимствованные</a:t>
            </a:r>
            <a:endParaRPr kumimoji="0" lang="ru-RU" sz="8000" b="0" i="0" u="none" strike="noStrike" kern="1200" cap="none" spc="-100" normalizeH="0" baseline="0" noProof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090657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19672" y="1600200"/>
            <a:ext cx="6305128" cy="4525963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5400" b="1" u="sng" dirty="0" smtClean="0">
                <a:solidFill>
                  <a:srgbClr val="FFFF00"/>
                </a:solidFill>
                <a:latin typeface="Constantia"/>
              </a:rPr>
              <a:t>ЗАИМСТВОВАТЬ: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sz="3600" b="1" u="sng" dirty="0">
              <a:solidFill>
                <a:prstClr val="white"/>
              </a:solidFill>
              <a:latin typeface="Constantia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3600" b="1" dirty="0">
                <a:solidFill>
                  <a:prstClr val="white"/>
                </a:solidFill>
                <a:latin typeface="Constantia"/>
              </a:rPr>
              <a:t>ВЗЯТЬ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3600" b="1" dirty="0">
                <a:solidFill>
                  <a:prstClr val="white"/>
                </a:solidFill>
                <a:latin typeface="Constantia"/>
              </a:rPr>
              <a:t>ПЕРЕНЯТЬ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452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Словарные слова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Тема: ШКОЛА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3657600" cy="3993307"/>
          </a:xfrm>
        </p:spPr>
        <p:txBody>
          <a:bodyPr>
            <a:normAutofit fontScale="47500" lnSpcReduction="20000"/>
          </a:bodyPr>
          <a:lstStyle/>
          <a:p>
            <a:pPr marL="36576" indent="0">
              <a:buNone/>
            </a:pPr>
            <a:r>
              <a:rPr lang="ru-RU" sz="9000" b="1" dirty="0" smtClean="0"/>
              <a:t>д .</a:t>
            </a:r>
            <a:r>
              <a:rPr lang="ru-RU" sz="9000" b="1" dirty="0" err="1" smtClean="0"/>
              <a:t>журный</a:t>
            </a:r>
            <a:r>
              <a:rPr lang="ru-RU" sz="9000" b="1" dirty="0" smtClean="0"/>
              <a:t> </a:t>
            </a:r>
            <a:endParaRPr lang="ru-RU" sz="9000" b="1" dirty="0"/>
          </a:p>
          <a:p>
            <a:pPr marL="36576" indent="0">
              <a:buNone/>
            </a:pPr>
            <a:r>
              <a:rPr lang="ru-RU" sz="9000" b="1" dirty="0" smtClean="0"/>
              <a:t>к .р .</a:t>
            </a:r>
            <a:r>
              <a:rPr lang="ru-RU" sz="9000" b="1" dirty="0" err="1" smtClean="0"/>
              <a:t>нда</a:t>
            </a:r>
            <a:r>
              <a:rPr lang="ru-RU" sz="9000" b="1" u="sng" dirty="0" err="1" smtClean="0"/>
              <a:t>ш</a:t>
            </a:r>
            <a:endParaRPr lang="ru-RU" sz="9000" b="1" u="sng" dirty="0"/>
          </a:p>
          <a:p>
            <a:pPr marL="36576" indent="0">
              <a:buNone/>
            </a:pPr>
            <a:r>
              <a:rPr lang="ru-RU" sz="9000" b="1" dirty="0" err="1"/>
              <a:t>к</a:t>
            </a:r>
            <a:r>
              <a:rPr lang="ru-RU" sz="9000" b="1" dirty="0" err="1" smtClean="0"/>
              <a:t>ла</a:t>
            </a:r>
            <a:r>
              <a:rPr lang="ru-RU" sz="9000" b="1" u="sng" dirty="0" smtClean="0"/>
              <a:t> ..</a:t>
            </a:r>
            <a:endParaRPr lang="ru-RU" sz="9000" b="1" u="sng" dirty="0"/>
          </a:p>
          <a:p>
            <a:pPr marL="36576" indent="0">
              <a:buNone/>
            </a:pPr>
            <a:r>
              <a:rPr lang="ru-RU" sz="9000" b="1" dirty="0" smtClean="0"/>
              <a:t>к .</a:t>
            </a:r>
            <a:r>
              <a:rPr lang="ru-RU" sz="9000" b="1" dirty="0" err="1" smtClean="0"/>
              <a:t>мп</a:t>
            </a:r>
            <a:r>
              <a:rPr lang="ru-RU" sz="9000" b="1" u="sng" dirty="0" err="1" smtClean="0"/>
              <a:t>ь</a:t>
            </a:r>
            <a:r>
              <a:rPr lang="ru-RU" sz="9000" b="1" dirty="0" err="1" smtClean="0"/>
              <a:t>ют</a:t>
            </a:r>
            <a:r>
              <a:rPr lang="ru-RU" sz="9000" b="1" dirty="0">
                <a:solidFill>
                  <a:srgbClr val="FF0000"/>
                </a:solidFill>
              </a:rPr>
              <a:t> </a:t>
            </a:r>
            <a:r>
              <a:rPr lang="ru-RU" sz="9000" b="1" dirty="0"/>
              <a:t>.</a:t>
            </a:r>
            <a:r>
              <a:rPr lang="ru-RU" sz="9000" b="1" dirty="0" smtClean="0"/>
              <a:t>р</a:t>
            </a:r>
            <a:endParaRPr lang="ru-RU" sz="9000" b="1" dirty="0"/>
          </a:p>
          <a:p>
            <a:pPr marL="36576" indent="0">
              <a:buNone/>
            </a:pPr>
            <a:r>
              <a:rPr lang="ru-RU" sz="9000" b="1" dirty="0" smtClean="0"/>
              <a:t>п .нал</a:t>
            </a:r>
            <a:endParaRPr lang="ru-RU" sz="9000" b="1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4048" y="2060848"/>
            <a:ext cx="3600400" cy="4065315"/>
          </a:xfrm>
        </p:spPr>
        <p:txBody>
          <a:bodyPr>
            <a:normAutofit fontScale="47500" lnSpcReduction="20000"/>
          </a:bodyPr>
          <a:lstStyle/>
          <a:p>
            <a:pPr marL="36576" indent="0">
              <a:buNone/>
            </a:pPr>
            <a:r>
              <a:rPr lang="ru-RU" sz="9000" b="1" dirty="0" smtClean="0"/>
              <a:t>р .</a:t>
            </a:r>
            <a:r>
              <a:rPr lang="ru-RU" sz="9000" b="1" dirty="0" err="1" smtClean="0"/>
              <a:t>сунок</a:t>
            </a:r>
            <a:endParaRPr lang="ru-RU" sz="9000" b="1" dirty="0"/>
          </a:p>
          <a:p>
            <a:pPr marL="36576" indent="0">
              <a:buNone/>
            </a:pPr>
            <a:r>
              <a:rPr lang="ru-RU" sz="9000" b="1" dirty="0" smtClean="0"/>
              <a:t>т .</a:t>
            </a:r>
            <a:r>
              <a:rPr lang="ru-RU" sz="9000" b="1" dirty="0" err="1" smtClean="0"/>
              <a:t>тра</a:t>
            </a:r>
            <a:r>
              <a:rPr lang="ru-RU" sz="9000" b="1" u="sng" dirty="0" err="1" smtClean="0"/>
              <a:t>дь</a:t>
            </a:r>
            <a:endParaRPr lang="ru-RU" sz="9000" b="1" dirty="0"/>
          </a:p>
          <a:p>
            <a:pPr marL="36576" indent="0">
              <a:buNone/>
            </a:pPr>
            <a:r>
              <a:rPr lang="ru-RU" sz="9000" b="1" dirty="0" err="1"/>
              <a:t>у</a:t>
            </a:r>
            <a:r>
              <a:rPr lang="ru-RU" sz="9000" b="1" dirty="0" err="1" smtClean="0"/>
              <a:t>ч</a:t>
            </a:r>
            <a:r>
              <a:rPr lang="ru-RU" sz="9000" b="1" dirty="0" smtClean="0">
                <a:solidFill>
                  <a:srgbClr val="FF0000"/>
                </a:solidFill>
              </a:rPr>
              <a:t> </a:t>
            </a:r>
            <a:r>
              <a:rPr lang="ru-RU" sz="9000" b="1" dirty="0" smtClean="0"/>
              <a:t>.ник</a:t>
            </a:r>
            <a:endParaRPr lang="ru-RU" sz="9000" b="1" dirty="0"/>
          </a:p>
          <a:p>
            <a:pPr marL="36576" indent="0">
              <a:buNone/>
            </a:pPr>
            <a:r>
              <a:rPr lang="ru-RU" sz="9000" b="1" dirty="0"/>
              <a:t>у</a:t>
            </a:r>
            <a:r>
              <a:rPr lang="ru-RU" sz="9000" b="1" dirty="0" smtClean="0"/>
              <a:t>чит</a:t>
            </a:r>
            <a:r>
              <a:rPr lang="ru-RU" sz="9000" b="1" dirty="0" smtClean="0">
                <a:solidFill>
                  <a:srgbClr val="FF0000"/>
                </a:solidFill>
              </a:rPr>
              <a:t> </a:t>
            </a:r>
            <a:r>
              <a:rPr lang="ru-RU" sz="9000" b="1" dirty="0" smtClean="0"/>
              <a:t>.ль</a:t>
            </a:r>
            <a:endParaRPr lang="ru-RU" sz="9000" b="1" dirty="0"/>
          </a:p>
          <a:p>
            <a:pPr marL="36576" indent="0">
              <a:buNone/>
            </a:pPr>
            <a:r>
              <a:rPr lang="ru-RU" sz="9000" b="1" dirty="0">
                <a:solidFill>
                  <a:srgbClr val="FF0000"/>
                </a:solidFill>
              </a:rPr>
              <a:t> </a:t>
            </a:r>
            <a:r>
              <a:rPr lang="ru-RU" sz="9000" b="1" dirty="0"/>
              <a:t>.</a:t>
            </a:r>
            <a:r>
              <a:rPr lang="ru-RU" sz="9000" b="1" dirty="0" smtClean="0"/>
              <a:t>зык</a:t>
            </a:r>
            <a:endParaRPr lang="ru-RU" sz="90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59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rgbClr val="FFFF00"/>
                </a:solidFill>
              </a:rPr>
              <a:t>Словарные слова</a:t>
            </a:r>
            <a:br>
              <a:rPr lang="ru-RU" sz="4000" b="1" dirty="0">
                <a:solidFill>
                  <a:srgbClr val="FFFF00"/>
                </a:solidFill>
              </a:rPr>
            </a:br>
            <a:r>
              <a:rPr lang="ru-RU" sz="4000" b="1" dirty="0">
                <a:solidFill>
                  <a:srgbClr val="FFFF00"/>
                </a:solidFill>
              </a:rPr>
              <a:t>Тема: ШКОЛА</a:t>
            </a:r>
            <a:endParaRPr lang="ru-RU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312368" cy="390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3082"/>
            <a:ext cx="3886012" cy="368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97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013176"/>
            <a:ext cx="8458200" cy="151216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Откуда в русский язык</a:t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> пришли эти   слова</a:t>
            </a:r>
            <a:r>
              <a:rPr lang="ru-RU" dirty="0" smtClean="0">
                <a:solidFill>
                  <a:srgbClr val="FFFF00"/>
                </a:solidFill>
              </a:rPr>
              <a:t>?</a:t>
            </a:r>
            <a:endParaRPr lang="ru-RU" dirty="0"/>
          </a:p>
        </p:txBody>
      </p:sp>
      <p:pic>
        <p:nvPicPr>
          <p:cNvPr id="5" name="Содержимое 5" descr="карандаш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65135"/>
            <a:ext cx="1719926" cy="2712364"/>
          </a:xfrm>
          <a:prstGeom prst="rect">
            <a:avLst/>
          </a:prstGeom>
        </p:spPr>
      </p:pic>
      <p:pic>
        <p:nvPicPr>
          <p:cNvPr id="6" name="Рисунок 5" descr="комп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134" y="2834802"/>
            <a:ext cx="2865500" cy="2149125"/>
          </a:xfrm>
          <a:prstGeom prst="rect">
            <a:avLst/>
          </a:prstGeom>
        </p:spPr>
      </p:pic>
      <p:pic>
        <p:nvPicPr>
          <p:cNvPr id="7" name="Содержимое 6" descr="пенал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284685"/>
            <a:ext cx="3109093" cy="2225672"/>
          </a:xfrm>
          <a:prstGeom prst="rect">
            <a:avLst/>
          </a:prstGeom>
        </p:spPr>
      </p:pic>
      <p:pic>
        <p:nvPicPr>
          <p:cNvPr id="8" name="Рисунок 7" descr="тетрадь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454" y="2838167"/>
            <a:ext cx="1857388" cy="232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03060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Карандаш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365104"/>
            <a:ext cx="8435280" cy="1761059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ru-RU" sz="3600" b="1" dirty="0" smtClean="0"/>
              <a:t>Слово </a:t>
            </a:r>
            <a:r>
              <a:rPr lang="ru-RU" sz="3600" b="1" dirty="0"/>
              <a:t>"карандаш" образовано сращением двух основ: «кара» означает "черный", а «</a:t>
            </a:r>
            <a:r>
              <a:rPr lang="ru-RU" sz="3600" b="1" dirty="0" err="1"/>
              <a:t>даш</a:t>
            </a:r>
            <a:r>
              <a:rPr lang="ru-RU" sz="3600" b="1" dirty="0"/>
              <a:t>» – это "</a:t>
            </a:r>
            <a:r>
              <a:rPr lang="ru-RU" sz="3600" b="1" dirty="0" smtClean="0"/>
              <a:t>камень».</a:t>
            </a:r>
            <a:endParaRPr lang="ru-RU" sz="3600" b="1" dirty="0"/>
          </a:p>
        </p:txBody>
      </p:sp>
      <p:pic>
        <p:nvPicPr>
          <p:cNvPr id="4" name="Рисунок 3" descr="карандаш значение слов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19242"/>
            <a:ext cx="4608512" cy="310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роисхождение слова карандаш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19242"/>
            <a:ext cx="3357935" cy="3090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98178"/>
          </a:xfrm>
        </p:spPr>
        <p:txBody>
          <a:bodyPr>
            <a:normAutofit/>
          </a:bodyPr>
          <a:lstStyle/>
          <a:p>
            <a:r>
              <a:rPr lang="ru-RU" sz="6000" b="1" i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man Old Style" pitchFamily="18" charset="0"/>
              </a:rPr>
              <a:t>Франция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6491064" cy="4608512"/>
          </a:xfrm>
        </p:spPr>
        <p:txBody>
          <a:bodyPr/>
          <a:lstStyle/>
          <a:p>
            <a:pPr marL="36576" indent="0">
              <a:buNone/>
            </a:pPr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Салют, шоссе, шофёр, машина, магазин, пальто, пассажир, аллея, билет, багаж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-24"/>
            <a:ext cx="3131872" cy="187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D:\Таня\лексика моя\заимствованные\3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8850" y="4735199"/>
            <a:ext cx="3465150" cy="218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1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7179</TotalTime>
  <Words>185</Words>
  <Application>Microsoft Office PowerPoint</Application>
  <PresentationFormat>Экран (4:3)</PresentationFormat>
  <Paragraphs>40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Техническая</vt:lpstr>
      <vt:lpstr>Урок: Русский язык.                 Учитель начальных классов                                               ГБОУ РФМЛИ г.Владикавказа                                               Чувилкина Елена Юрьевна</vt:lpstr>
      <vt:lpstr>Презентация PowerPoint</vt:lpstr>
      <vt:lpstr> </vt:lpstr>
      <vt:lpstr>Презентация PowerPoint</vt:lpstr>
      <vt:lpstr>Словарные слова Тема: ШКОЛА</vt:lpstr>
      <vt:lpstr>Словарные слова Тема: ШКОЛА</vt:lpstr>
      <vt:lpstr>Откуда в русский язык  пришли эти   слова?</vt:lpstr>
      <vt:lpstr>Карандаш</vt:lpstr>
      <vt:lpstr>Франция</vt:lpstr>
      <vt:lpstr>Презентация PowerPoint</vt:lpstr>
      <vt:lpstr>Устройство на двух колёсах, которое приводят в движение педали.</vt:lpstr>
      <vt:lpstr>Устройство на двух колёсах, которое приводят в движение педали</vt:lpstr>
      <vt:lpstr>Овальная лопатка для игры в теннис</vt:lpstr>
      <vt:lpstr>Овальная лопатка для игры в теннис</vt:lpstr>
      <vt:lpstr>Короткие брюки</vt:lpstr>
      <vt:lpstr>Короткие брюки</vt:lpstr>
      <vt:lpstr>СЛОВА, СУЩЕСТВОВАВШИЕ С   НЕЗАПАМЯТНЫХ,  ДРЕВНИХ   ВРЕМЁН, РОДИЛИСЬ В РУССКОМ   ЯЗЫКЕ </vt:lpstr>
      <vt:lpstr>огород берег борозда веретено молоко корова берёза</vt:lpstr>
      <vt:lpstr>Берёза</vt:lpstr>
      <vt:lpstr>Презентация PowerPoint</vt:lpstr>
      <vt:lpstr>Это интересно   Почти все слова русского языка, начинающиеся с буквы «а», — заимствованные. Существительных русского происхождения на «а» в современной речи очень мало. Это, Например, слова «азбука», «аз», «авось».</vt:lpstr>
      <vt:lpstr> итог урока:  Как вы оцените свою работу на уроке?   Какие слова называются заимствованными? Исконно русскими?  Продолжите фразу: «Я знаю слово, заимствованное из … языка. Это слово …» </vt:lpstr>
      <vt:lpstr>Домашнее задание:  У.с. 72, упр. 1.</vt:lpstr>
      <vt:lpstr>Использованные материалы: «Этимологической словарь русского языка для школьников». Екатеринбург. У-Фактория. Владимир. 2007 г. О.В.Узорова, Е.А.Нефёдова «Словарные слова. 3 класс». «Издательство Астрель», «Издательство АСТ». 2002 г.   http://olgadyachenko.ru/slova-iskonno-russkie-zaimstvovannye-primery.html  http://pedlib.ru/Books/4/0038/4_0038-15.shtml  http://www.mnogo-otvetov.ru/nauka/chto-takoe-iskonno-russkie-i-zaimstvovannye-slova/  https://unotices.com/page-answer.php?id=17509  https://nsportal.ru/nachalnaya-shkola/russkii-yazyk/2013/02/13/urok-po-teme-slova-iskonnye-i-zaimstvovannye-2-klass-umk  https://infourok.ru/prezentaciya-po-russkomu-yaziku-slova-iskonnie-i-zaimstvovannie-klass-1224308.html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Teacher</cp:lastModifiedBy>
  <cp:revision>33</cp:revision>
  <dcterms:created xsi:type="dcterms:W3CDTF">2018-04-20T13:15:00Z</dcterms:created>
  <dcterms:modified xsi:type="dcterms:W3CDTF">2018-04-27T10:54:02Z</dcterms:modified>
</cp:coreProperties>
</file>