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66" r:id="rId4"/>
    <p:sldId id="268" r:id="rId5"/>
    <p:sldId id="269" r:id="rId6"/>
    <p:sldId id="270" r:id="rId7"/>
    <p:sldId id="267" r:id="rId8"/>
    <p:sldId id="274" r:id="rId9"/>
    <p:sldId id="275" r:id="rId10"/>
    <p:sldId id="276" r:id="rId11"/>
    <p:sldId id="264" r:id="rId12"/>
    <p:sldId id="271" r:id="rId13"/>
    <p:sldId id="272" r:id="rId14"/>
    <p:sldId id="273" r:id="rId15"/>
    <p:sldId id="261" r:id="rId16"/>
    <p:sldId id="262" r:id="rId17"/>
    <p:sldId id="260" r:id="rId18"/>
    <p:sldId id="257" r:id="rId19"/>
    <p:sldId id="263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475E6-519D-495D-81AB-2DA590FE6D85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EFED5-0BD6-4685-AA5C-87770D0645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475E6-519D-495D-81AB-2DA590FE6D85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EFED5-0BD6-4685-AA5C-87770D0645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475E6-519D-495D-81AB-2DA590FE6D85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EFED5-0BD6-4685-AA5C-87770D0645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475E6-519D-495D-81AB-2DA590FE6D85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EFED5-0BD6-4685-AA5C-87770D0645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475E6-519D-495D-81AB-2DA590FE6D85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EFED5-0BD6-4685-AA5C-87770D0645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475E6-519D-495D-81AB-2DA590FE6D85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EFED5-0BD6-4685-AA5C-87770D0645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475E6-519D-495D-81AB-2DA590FE6D85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EFED5-0BD6-4685-AA5C-87770D0645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475E6-519D-495D-81AB-2DA590FE6D85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EFED5-0BD6-4685-AA5C-87770D0645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475E6-519D-495D-81AB-2DA590FE6D85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EFED5-0BD6-4685-AA5C-87770D0645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475E6-519D-495D-81AB-2DA590FE6D85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EFED5-0BD6-4685-AA5C-87770D0645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475E6-519D-495D-81AB-2DA590FE6D85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EFED5-0BD6-4685-AA5C-87770D0645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475E6-519D-495D-81AB-2DA590FE6D85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EFED5-0BD6-4685-AA5C-87770D06459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tretyakovgallery.ru/ru/collection/_show/author/_id/104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1000108"/>
            <a:ext cx="2571736" cy="4857783"/>
          </a:xfrm>
        </p:spPr>
        <p:txBody>
          <a:bodyPr/>
          <a:lstStyle/>
          <a:p>
            <a:r>
              <a:rPr lang="ru-RU" b="1" dirty="0" smtClean="0"/>
              <a:t>Осень</a:t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500042"/>
            <a:ext cx="6143668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072493" cy="6215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1428759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Назовите породы деревьев по листьям.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714488"/>
            <a:ext cx="6143667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57166"/>
            <a:ext cx="7429551" cy="6215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428604"/>
            <a:ext cx="6929486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00B050"/>
                </a:solidFill>
              </a:rPr>
              <a:t>Проверка:</a:t>
            </a:r>
            <a:endParaRPr lang="ru-RU" sz="6000" b="1" i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2428868"/>
            <a:ext cx="3357586" cy="3625857"/>
          </a:xfrm>
        </p:spPr>
        <p:txBody>
          <a:bodyPr/>
          <a:lstStyle/>
          <a:p>
            <a:r>
              <a:rPr lang="ru-RU" sz="4800" dirty="0" smtClean="0"/>
              <a:t>Клён</a:t>
            </a:r>
          </a:p>
          <a:p>
            <a:r>
              <a:rPr lang="ru-RU" sz="4800" dirty="0" smtClean="0"/>
              <a:t>Дуб</a:t>
            </a:r>
          </a:p>
          <a:p>
            <a:r>
              <a:rPr lang="ru-RU" sz="4800" dirty="0" smtClean="0"/>
              <a:t>Берёза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6" descr="BIRD36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2071678"/>
            <a:ext cx="3498682" cy="3495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83254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b="1" i="1" dirty="0">
                <a:solidFill>
                  <a:srgbClr val="FF0000"/>
                </a:solidFill>
              </a:rPr>
              <a:t>Какая хвойная порода сбрасывает свой зелёный наряд к зиме? 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4214810" cy="6297634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B050"/>
                </a:solidFill>
              </a:rPr>
              <a:t>Проверка:</a:t>
            </a:r>
            <a:br>
              <a:rPr lang="ru-RU" b="1" i="1" dirty="0" smtClean="0">
                <a:solidFill>
                  <a:srgbClr val="00B050"/>
                </a:solidFill>
              </a:rPr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b="1" i="1" dirty="0" smtClean="0">
                <a:solidFill>
                  <a:srgbClr val="92D050"/>
                </a:solidFill>
              </a:rPr>
              <a:t>лиственница.</a:t>
            </a:r>
            <a:endParaRPr lang="ru-RU" b="1" dirty="0">
              <a:solidFill>
                <a:srgbClr val="92D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500042"/>
            <a:ext cx="4643438" cy="5447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1428759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Разделите грибы на </a:t>
            </a:r>
            <a:r>
              <a:rPr lang="ru-RU" b="1" i="1" dirty="0">
                <a:solidFill>
                  <a:srgbClr val="FF0000"/>
                </a:solidFill>
              </a:rPr>
              <a:t>съедобные и несъедобные: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1785926"/>
            <a:ext cx="3857652" cy="4714908"/>
          </a:xfrm>
        </p:spPr>
        <p:txBody>
          <a:bodyPr>
            <a:normAutofit fontScale="40000" lnSpcReduction="20000"/>
          </a:bodyPr>
          <a:lstStyle/>
          <a:p>
            <a:endParaRPr lang="ru-RU" dirty="0" smtClean="0"/>
          </a:p>
          <a:p>
            <a:pPr algn="l"/>
            <a:r>
              <a:rPr lang="ru-RU" dirty="0"/>
              <a:t/>
            </a:r>
            <a:br>
              <a:rPr lang="ru-RU" dirty="0"/>
            </a:br>
            <a:r>
              <a:rPr lang="ru-RU" sz="6700" b="1" dirty="0">
                <a:solidFill>
                  <a:schemeClr val="tx1"/>
                </a:solidFill>
              </a:rPr>
              <a:t>1. Белый гриб</a:t>
            </a:r>
          </a:p>
          <a:p>
            <a:pPr algn="l"/>
            <a:r>
              <a:rPr lang="ru-RU" sz="6700" b="1" dirty="0">
                <a:solidFill>
                  <a:schemeClr val="tx1"/>
                </a:solidFill>
              </a:rPr>
              <a:t>2. Подосиновик</a:t>
            </a:r>
          </a:p>
          <a:p>
            <a:pPr algn="l"/>
            <a:r>
              <a:rPr lang="ru-RU" sz="6700" b="1" dirty="0">
                <a:solidFill>
                  <a:schemeClr val="tx1"/>
                </a:solidFill>
              </a:rPr>
              <a:t>3. Мухомор</a:t>
            </a:r>
          </a:p>
          <a:p>
            <a:pPr algn="l"/>
            <a:r>
              <a:rPr lang="ru-RU" sz="6700" b="1" dirty="0">
                <a:solidFill>
                  <a:schemeClr val="tx1"/>
                </a:solidFill>
              </a:rPr>
              <a:t>4. Бледная поганка</a:t>
            </a:r>
          </a:p>
          <a:p>
            <a:pPr algn="l"/>
            <a:r>
              <a:rPr lang="ru-RU" sz="6700" b="1" dirty="0">
                <a:solidFill>
                  <a:schemeClr val="tx1"/>
                </a:solidFill>
              </a:rPr>
              <a:t>5. Рыжик</a:t>
            </a:r>
          </a:p>
          <a:p>
            <a:pPr algn="l"/>
            <a:r>
              <a:rPr lang="ru-RU" sz="6700" b="1" dirty="0">
                <a:solidFill>
                  <a:schemeClr val="tx1"/>
                </a:solidFill>
              </a:rPr>
              <a:t>6. Сморчок</a:t>
            </a:r>
          </a:p>
          <a:p>
            <a:pPr algn="l"/>
            <a:r>
              <a:rPr lang="ru-RU" sz="6700" b="1" dirty="0">
                <a:solidFill>
                  <a:schemeClr val="tx1"/>
                </a:solidFill>
              </a:rPr>
              <a:t>7. </a:t>
            </a:r>
            <a:r>
              <a:rPr lang="ru-RU" sz="6700" b="1" dirty="0" smtClean="0">
                <a:solidFill>
                  <a:schemeClr val="tx1"/>
                </a:solidFill>
              </a:rPr>
              <a:t>Груздь</a:t>
            </a:r>
            <a:endParaRPr lang="ru-RU" sz="6700" b="1" dirty="0">
              <a:solidFill>
                <a:schemeClr val="tx1"/>
              </a:solidFill>
            </a:endParaRPr>
          </a:p>
          <a:p>
            <a:pPr algn="l"/>
            <a:r>
              <a:rPr lang="ru-RU" sz="6700" b="1" dirty="0">
                <a:solidFill>
                  <a:schemeClr val="tx1"/>
                </a:solidFill>
              </a:rPr>
              <a:t>8. </a:t>
            </a:r>
            <a:r>
              <a:rPr lang="ru-RU" sz="6700" b="1" dirty="0" smtClean="0">
                <a:solidFill>
                  <a:schemeClr val="tx1"/>
                </a:solidFill>
              </a:rPr>
              <a:t>Волнушка</a:t>
            </a:r>
            <a:endParaRPr lang="ru-RU" sz="6700" b="1" dirty="0">
              <a:solidFill>
                <a:schemeClr val="tx1"/>
              </a:solidFill>
            </a:endParaRPr>
          </a:p>
          <a:p>
            <a:pPr algn="l"/>
            <a:r>
              <a:rPr lang="ru-RU" sz="6700" b="1" dirty="0">
                <a:solidFill>
                  <a:schemeClr val="tx1"/>
                </a:solidFill>
              </a:rPr>
              <a:t>9. Сыроежка</a:t>
            </a:r>
          </a:p>
          <a:p>
            <a:pPr algn="l"/>
            <a:r>
              <a:rPr lang="ru-RU" sz="6700" b="1" dirty="0">
                <a:solidFill>
                  <a:schemeClr val="tx1"/>
                </a:solidFill>
              </a:rPr>
              <a:t>10. Подберёзовик</a:t>
            </a:r>
          </a:p>
        </p:txBody>
      </p:sp>
      <p:pic>
        <p:nvPicPr>
          <p:cNvPr id="1026" name="Picture 2" descr="WL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2857496"/>
            <a:ext cx="3488130" cy="34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B050"/>
                </a:solidFill>
              </a:rPr>
              <a:t>Проверка:</a:t>
            </a:r>
            <a:endParaRPr lang="ru-RU" b="1" i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600200"/>
            <a:ext cx="3571900" cy="490063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1. Белый гриб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2. Подосиновик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3. Мухомор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4. Бледная поганка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5. Рыжик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6. Сморчок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7. Груздь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8. Волнушка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9. Сыроежка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10. Подберёзовик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Знаете ли вы пословицы и поговорки?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071678"/>
            <a:ext cx="4038600" cy="4429156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На смелого собака лает... </a:t>
            </a:r>
          </a:p>
          <a:p>
            <a:pPr>
              <a:buNone/>
            </a:pPr>
            <a:r>
              <a:rPr lang="ru-RU" b="1" dirty="0" smtClean="0"/>
              <a:t>Хочешь есть калачи... </a:t>
            </a:r>
          </a:p>
          <a:p>
            <a:pPr>
              <a:buNone/>
            </a:pPr>
            <a:r>
              <a:rPr lang="ru-RU" b="1" dirty="0" smtClean="0"/>
              <a:t>Враг природы тот...</a:t>
            </a:r>
          </a:p>
          <a:p>
            <a:pPr>
              <a:buNone/>
            </a:pPr>
            <a:r>
              <a:rPr lang="ru-RU" b="1" dirty="0" smtClean="0"/>
              <a:t>Лес и вода...</a:t>
            </a:r>
          </a:p>
          <a:p>
            <a:pPr>
              <a:buNone/>
            </a:pPr>
            <a:r>
              <a:rPr lang="ru-RU" b="1" dirty="0" smtClean="0"/>
              <a:t>Нет милей чудес...	</a:t>
            </a:r>
          </a:p>
          <a:p>
            <a:pPr>
              <a:buNone/>
            </a:pPr>
            <a:r>
              <a:rPr lang="ru-RU" b="1" dirty="0" smtClean="0"/>
              <a:t>Кто лес любит...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29190" y="2000240"/>
            <a:ext cx="3929090" cy="4125923"/>
          </a:xfrm>
        </p:spPr>
        <p:txBody>
          <a:bodyPr/>
          <a:lstStyle/>
          <a:p>
            <a:pPr>
              <a:buFontTx/>
              <a:buChar char="-"/>
            </a:pPr>
            <a:r>
              <a:rPr lang="ru-RU" b="1" dirty="0"/>
              <a:t>н</a:t>
            </a:r>
            <a:r>
              <a:rPr lang="ru-RU" b="1" dirty="0" smtClean="0"/>
              <a:t>е лежи на печи.</a:t>
            </a:r>
          </a:p>
          <a:p>
            <a:pPr>
              <a:buNone/>
            </a:pPr>
            <a:r>
              <a:rPr lang="ru-RU" b="1" dirty="0"/>
              <a:t>т</a:t>
            </a:r>
            <a:r>
              <a:rPr lang="ru-RU" b="1" dirty="0" smtClean="0"/>
              <a:t>от его не губит.</a:t>
            </a:r>
          </a:p>
          <a:p>
            <a:pPr>
              <a:buNone/>
            </a:pPr>
            <a:r>
              <a:rPr lang="ru-RU" b="1" dirty="0" smtClean="0"/>
              <a:t>а труса кусает.</a:t>
            </a:r>
          </a:p>
          <a:p>
            <a:pPr>
              <a:buNone/>
            </a:pPr>
            <a:r>
              <a:rPr lang="ru-RU" b="1" dirty="0" smtClean="0"/>
              <a:t>чем наш русский лес.</a:t>
            </a:r>
          </a:p>
          <a:p>
            <a:pPr>
              <a:buFontTx/>
              <a:buChar char="-"/>
            </a:pPr>
            <a:r>
              <a:rPr lang="ru-RU" b="1" dirty="0" smtClean="0"/>
              <a:t>родные брат и сестра.</a:t>
            </a:r>
          </a:p>
          <a:p>
            <a:pPr>
              <a:buNone/>
            </a:pPr>
            <a:r>
              <a:rPr lang="ru-RU" b="1" dirty="0" smtClean="0"/>
              <a:t>кто леса не бережёт.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1000108"/>
            <a:ext cx="7772400" cy="4786346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6000" i="1" dirty="0" smtClean="0">
                <a:solidFill>
                  <a:srgbClr val="FFFF00"/>
                </a:solidFill>
              </a:rPr>
              <a:t>«Осенняя пора,</a:t>
            </a:r>
            <a:br>
              <a:rPr lang="ru-RU" sz="6000" i="1" dirty="0" smtClean="0">
                <a:solidFill>
                  <a:srgbClr val="FFFF00"/>
                </a:solidFill>
              </a:rPr>
            </a:br>
            <a:r>
              <a:rPr lang="ru-RU" sz="6000" i="1" dirty="0" smtClean="0">
                <a:solidFill>
                  <a:srgbClr val="FFFF00"/>
                </a:solidFill>
              </a:rPr>
              <a:t>очей очарованье…»</a:t>
            </a:r>
            <a:endParaRPr lang="ru-RU" sz="6000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832648"/>
          </a:xfrm>
        </p:spPr>
        <p:txBody>
          <a:bodyPr>
            <a:normAutofit fontScale="90000"/>
          </a:bodyPr>
          <a:lstStyle/>
          <a:p>
            <a:pPr algn="l"/>
            <a:r>
              <a:rPr lang="ru-RU" sz="1600" b="1" i="1" dirty="0">
                <a:latin typeface="+mn-lt"/>
              </a:rPr>
              <a:t>Используемая литература и </a:t>
            </a:r>
            <a:r>
              <a:rPr lang="ru-RU" sz="1600" b="1" i="1" dirty="0" err="1">
                <a:latin typeface="+mn-lt"/>
              </a:rPr>
              <a:t>интернет-ресурсы</a:t>
            </a:r>
            <a:r>
              <a:rPr lang="ru-RU" sz="1600" b="1" i="1" dirty="0">
                <a:latin typeface="+mn-lt"/>
              </a:rPr>
              <a:t>:</a:t>
            </a:r>
            <a:r>
              <a:rPr lang="ru-RU" sz="1200" dirty="0">
                <a:latin typeface="+mn-lt"/>
              </a:rPr>
              <a:t/>
            </a:r>
            <a:br>
              <a:rPr lang="ru-RU" sz="1200" dirty="0">
                <a:latin typeface="+mn-lt"/>
              </a:rPr>
            </a:br>
            <a:r>
              <a:rPr lang="ru-RU" sz="1200" dirty="0">
                <a:latin typeface="+mn-lt"/>
              </a:rPr>
              <a:t>Л.И. Рудченко «Окружающий мир. 1-4 классы. Нестандартные уроки». Издательство «Учитель», Волгоград, 2008 г.</a:t>
            </a:r>
            <a:br>
              <a:rPr lang="ru-RU" sz="1200" dirty="0">
                <a:latin typeface="+mn-lt"/>
              </a:rPr>
            </a:br>
            <a:r>
              <a:rPr lang="ru-RU" sz="1200" dirty="0">
                <a:latin typeface="+mn-lt"/>
              </a:rPr>
              <a:t>З.А. </a:t>
            </a:r>
            <a:r>
              <a:rPr lang="ru-RU" sz="1200" dirty="0" err="1">
                <a:latin typeface="+mn-lt"/>
              </a:rPr>
              <a:t>Клепинина</a:t>
            </a:r>
            <a:r>
              <a:rPr lang="ru-RU" sz="1200" dirty="0">
                <a:latin typeface="+mn-lt"/>
              </a:rPr>
              <a:t> «Окружающий мир. 1-4 класс. Сборник тестов для контроля уровня подготовки выпускников начальной школы». Издательство «</a:t>
            </a:r>
            <a:r>
              <a:rPr lang="ru-RU" sz="1200" dirty="0" err="1">
                <a:latin typeface="+mn-lt"/>
              </a:rPr>
              <a:t>Вентана</a:t>
            </a:r>
            <a:r>
              <a:rPr lang="ru-RU" sz="1200" dirty="0">
                <a:latin typeface="+mn-lt"/>
              </a:rPr>
              <a:t> – Граф», Москва, 2009 г.</a:t>
            </a:r>
            <a:br>
              <a:rPr lang="ru-RU" sz="1200" dirty="0">
                <a:latin typeface="+mn-lt"/>
              </a:rPr>
            </a:br>
            <a:r>
              <a:rPr lang="ru-RU" sz="1200" dirty="0">
                <a:latin typeface="+mn-lt"/>
              </a:rPr>
              <a:t>Тихомирова Е.М. Тесты по  предмету «Окружающий мир». К учебному комплекту </a:t>
            </a:r>
            <a:r>
              <a:rPr lang="ru-RU" sz="1200" dirty="0" err="1">
                <a:latin typeface="+mn-lt"/>
              </a:rPr>
              <a:t>А.А.Плешакова</a:t>
            </a:r>
            <a:r>
              <a:rPr lang="ru-RU" sz="1200" dirty="0">
                <a:latin typeface="+mn-lt"/>
              </a:rPr>
              <a:t> «Мир вокруг нас. 2класс».-М.: «Экзамен», 2009 </a:t>
            </a:r>
            <a:br>
              <a:rPr lang="ru-RU" sz="1200" dirty="0">
                <a:latin typeface="+mn-lt"/>
              </a:rPr>
            </a:br>
            <a:r>
              <a:rPr lang="ru-RU" sz="1200" dirty="0">
                <a:latin typeface="+mn-lt"/>
              </a:rPr>
              <a:t>http://www.lookatme.ru/assets/article_image-image/c1/1b/332215/article_image-image-article.jpg </a:t>
            </a:r>
            <a:br>
              <a:rPr lang="ru-RU" sz="1200" dirty="0">
                <a:latin typeface="+mn-lt"/>
              </a:rPr>
            </a:br>
            <a:r>
              <a:rPr lang="ru-RU" sz="1200" dirty="0">
                <a:latin typeface="+mn-lt"/>
              </a:rPr>
              <a:t>http://baikal-viktoria.ucoz.ru/_ph/10/2/622691478.jpg </a:t>
            </a:r>
            <a:br>
              <a:rPr lang="ru-RU" sz="1200" dirty="0">
                <a:latin typeface="+mn-lt"/>
              </a:rPr>
            </a:br>
            <a:r>
              <a:rPr lang="ru-RU" sz="1200" dirty="0">
                <a:latin typeface="+mn-lt"/>
              </a:rPr>
              <a:t> http://www.peoplephoto.ru/photoarhiv/resize.php?f=../images/205/IMG_7700.jpg&amp;type=3 </a:t>
            </a:r>
            <a:br>
              <a:rPr lang="ru-RU" sz="1200" dirty="0">
                <a:latin typeface="+mn-lt"/>
              </a:rPr>
            </a:br>
            <a:r>
              <a:rPr lang="ru-RU" sz="1200" dirty="0">
                <a:latin typeface="+mn-lt"/>
              </a:rPr>
              <a:t>http://idb.katafi.com/P/0/3262.l.jpg </a:t>
            </a:r>
            <a:br>
              <a:rPr lang="ru-RU" sz="1200" dirty="0">
                <a:latin typeface="+mn-lt"/>
              </a:rPr>
            </a:br>
            <a:r>
              <a:rPr lang="ru-RU" sz="1200" dirty="0">
                <a:latin typeface="+mn-lt"/>
              </a:rPr>
              <a:t>http://s02.radikal.ru/i175/1003/9e/8776cab692bc.jpg </a:t>
            </a:r>
            <a:br>
              <a:rPr lang="ru-RU" sz="1200" dirty="0">
                <a:latin typeface="+mn-lt"/>
              </a:rPr>
            </a:br>
            <a:r>
              <a:rPr lang="ru-RU" sz="1200" dirty="0">
                <a:latin typeface="+mn-lt"/>
              </a:rPr>
              <a:t> http://s15.radikal.ru/i188/0907/d6/e647ab5bc1da.jpg </a:t>
            </a:r>
            <a:br>
              <a:rPr lang="ru-RU" sz="1200" dirty="0">
                <a:latin typeface="+mn-lt"/>
              </a:rPr>
            </a:br>
            <a:r>
              <a:rPr lang="ru-RU" sz="1200" dirty="0">
                <a:latin typeface="+mn-lt"/>
              </a:rPr>
              <a:t> http://www.michigan.gov/images/mosquito_65147_7.jpg </a:t>
            </a:r>
            <a:br>
              <a:rPr lang="ru-RU" sz="1200" dirty="0">
                <a:latin typeface="+mn-lt"/>
              </a:rPr>
            </a:br>
            <a:r>
              <a:rPr lang="ru-RU" sz="1200" dirty="0">
                <a:latin typeface="+mn-lt"/>
              </a:rPr>
              <a:t>http://stat11.privet.ru/lr/082cac56c15f9cf457bdc97949c20610 </a:t>
            </a:r>
            <a:br>
              <a:rPr lang="ru-RU" sz="1200" dirty="0">
                <a:latin typeface="+mn-lt"/>
              </a:rPr>
            </a:br>
            <a:r>
              <a:rPr lang="ru-RU" sz="1200" dirty="0">
                <a:latin typeface="+mn-lt"/>
              </a:rPr>
              <a:t>http://akak.ru/recipes/pictures/000/005/804_big.jpg </a:t>
            </a:r>
            <a:br>
              <a:rPr lang="ru-RU" sz="1200" dirty="0">
                <a:latin typeface="+mn-lt"/>
              </a:rPr>
            </a:br>
            <a:r>
              <a:rPr lang="ru-RU" sz="1200" dirty="0">
                <a:latin typeface="+mn-lt"/>
              </a:rPr>
              <a:t>http://gorod.tomsk.ru/i/u/367/mushrooms-(39).jpg </a:t>
            </a:r>
            <a:br>
              <a:rPr lang="ru-RU" sz="1200" dirty="0">
                <a:latin typeface="+mn-lt"/>
              </a:rPr>
            </a:br>
            <a:r>
              <a:rPr lang="ru-RU" sz="1200" dirty="0">
                <a:latin typeface="+mn-lt"/>
              </a:rPr>
              <a:t>http://www.rybalka.com/userfiles/upload/1165/1229684007.jpg </a:t>
            </a:r>
            <a:br>
              <a:rPr lang="ru-RU" sz="1200" dirty="0">
                <a:latin typeface="+mn-lt"/>
              </a:rPr>
            </a:br>
            <a:r>
              <a:rPr lang="ru-RU" sz="1200" dirty="0">
                <a:latin typeface="+mn-lt"/>
              </a:rPr>
              <a:t>http://druidgor.narod.ru/travnik/img_trav/oblepiha.jpg </a:t>
            </a:r>
            <a:br>
              <a:rPr lang="ru-RU" sz="1200" dirty="0">
                <a:latin typeface="+mn-lt"/>
              </a:rPr>
            </a:br>
            <a:r>
              <a:rPr lang="ru-RU" sz="1200" dirty="0">
                <a:latin typeface="+mn-lt"/>
              </a:rPr>
              <a:t>http://img0.liveinternet.ru/images/attach/c/0/52/399/52399973_shepovneg.JPG </a:t>
            </a:r>
            <a:br>
              <a:rPr lang="ru-RU" sz="1200" dirty="0">
                <a:latin typeface="+mn-lt"/>
              </a:rPr>
            </a:br>
            <a:r>
              <a:rPr lang="ru-RU" sz="1200" dirty="0">
                <a:latin typeface="+mn-lt"/>
              </a:rPr>
              <a:t> http://gallery.imagemaster.ru/data/media/3/N.jpg </a:t>
            </a:r>
            <a:br>
              <a:rPr lang="ru-RU" sz="1200" dirty="0">
                <a:latin typeface="+mn-lt"/>
              </a:rPr>
            </a:br>
            <a:r>
              <a:rPr lang="ru-RU" sz="1200" dirty="0">
                <a:latin typeface="+mn-lt"/>
              </a:rPr>
              <a:t>http://www.faberwall.ru/data/media/6/www.faberwall.ru_-_01083.jpg </a:t>
            </a:r>
            <a:br>
              <a:rPr lang="ru-RU" sz="1200" dirty="0">
                <a:latin typeface="+mn-lt"/>
              </a:rPr>
            </a:br>
            <a:r>
              <a:rPr lang="ru-RU" sz="1200" dirty="0">
                <a:latin typeface="+mn-lt"/>
              </a:rPr>
              <a:t>http://papa-vlad.narod.ru/Detskie_prezentatsii/nasekomye_i_ptitsy/Mukhi_4.files/slide0006_image006.jpg </a:t>
            </a:r>
            <a:br>
              <a:rPr lang="ru-RU" sz="1200" dirty="0">
                <a:latin typeface="+mn-lt"/>
              </a:rPr>
            </a:br>
            <a:r>
              <a:rPr lang="ru-RU" sz="1200" dirty="0">
                <a:latin typeface="+mn-lt"/>
              </a:rPr>
              <a:t>http://www.stihi.ru/pics/2009/07/12/4439.jpg </a:t>
            </a:r>
            <a:br>
              <a:rPr lang="ru-RU" sz="1200" dirty="0">
                <a:latin typeface="+mn-lt"/>
              </a:rPr>
            </a:br>
            <a:r>
              <a:rPr lang="ru-RU" sz="1200" dirty="0">
                <a:latin typeface="+mn-lt"/>
              </a:rPr>
              <a:t> http://www.stihi.ru/pics/2009/02/17/3699.jpg </a:t>
            </a:r>
            <a:br>
              <a:rPr lang="ru-RU" sz="1200" dirty="0">
                <a:latin typeface="+mn-lt"/>
              </a:rPr>
            </a:br>
            <a:r>
              <a:rPr lang="ru-RU" sz="1200" dirty="0">
                <a:latin typeface="+mn-lt"/>
              </a:rPr>
              <a:t>http://www.newslab.ru/photoalbum/856/9832.jpg </a:t>
            </a:r>
            <a:br>
              <a:rPr lang="ru-RU" sz="1200" dirty="0">
                <a:latin typeface="+mn-lt"/>
              </a:rPr>
            </a:br>
            <a:r>
              <a:rPr lang="ru-RU" sz="1200" dirty="0">
                <a:latin typeface="+mn-lt"/>
              </a:rPr>
              <a:t>http://www.mam2mam.ru/upload/blog/11d/%20xjnq.jpg   http://image.absoluteastronomy.com/images/encyclopediaimages/r/ru/russula_sanguinea.jpg </a:t>
            </a:r>
            <a:br>
              <a:rPr lang="ru-RU" sz="1200" dirty="0">
                <a:latin typeface="+mn-lt"/>
              </a:rPr>
            </a:br>
            <a:r>
              <a:rPr lang="ru-RU" sz="1200" dirty="0">
                <a:latin typeface="+mn-lt"/>
              </a:rPr>
              <a:t>http://www.artandphoto.ru/stock/photo1/914/7729.jpg </a:t>
            </a:r>
            <a:br>
              <a:rPr lang="ru-RU" sz="1200" dirty="0">
                <a:latin typeface="+mn-lt"/>
              </a:rPr>
            </a:br>
            <a:r>
              <a:rPr lang="ru-RU" sz="1200" dirty="0">
                <a:latin typeface="+mn-lt"/>
              </a:rPr>
              <a:t>http://images01.olx.ru/ui/4/46/40/70614640_2--2010-1-89115541166-.jpg </a:t>
            </a:r>
            <a:br>
              <a:rPr lang="ru-RU" sz="1200" dirty="0">
                <a:latin typeface="+mn-lt"/>
              </a:rPr>
            </a:br>
            <a:r>
              <a:rPr lang="ru-RU" sz="1200" dirty="0">
                <a:latin typeface="+mn-lt"/>
              </a:rPr>
              <a:t> http://i007.radikal.ru/0801/ac/a800b7eb31f7.jpg </a:t>
            </a:r>
            <a:br>
              <a:rPr lang="ru-RU" sz="1200" dirty="0">
                <a:latin typeface="+mn-lt"/>
              </a:rPr>
            </a:br>
            <a:r>
              <a:rPr lang="ru-RU" sz="1200" dirty="0">
                <a:latin typeface="+mn-lt"/>
              </a:rPr>
              <a:t> http://blogs.privet.ru/user/orlenok72/85974586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7279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8572560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8429683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215369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215369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u="sng" dirty="0" smtClean="0">
                <a:hlinkClick r:id="rId2"/>
              </a:rPr>
              <a:t>Левитан Исаак Ильич</a:t>
            </a:r>
            <a:r>
              <a:rPr lang="ru-RU" i="1" dirty="0" smtClean="0"/>
              <a:t> </a:t>
            </a:r>
            <a:br>
              <a:rPr lang="ru-RU" i="1" dirty="0" smtClean="0"/>
            </a:br>
            <a:r>
              <a:rPr lang="ru-RU" b="1" i="1" dirty="0" smtClean="0">
                <a:solidFill>
                  <a:srgbClr val="FF0000"/>
                </a:solidFill>
              </a:rPr>
              <a:t>Золотая осень.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1571612"/>
            <a:ext cx="8001056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358245" cy="6215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1703" y="-32995"/>
            <a:ext cx="4500594" cy="6923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135</Words>
  <Application>Microsoft Office PowerPoint</Application>
  <PresentationFormat>Экран (4:3)</PresentationFormat>
  <Paragraphs>47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Осень </vt:lpstr>
      <vt:lpstr>«Осенняя пора, очей очарованье…»</vt:lpstr>
      <vt:lpstr>Презентация PowerPoint</vt:lpstr>
      <vt:lpstr>Презентация PowerPoint</vt:lpstr>
      <vt:lpstr>Презентация PowerPoint</vt:lpstr>
      <vt:lpstr>Презентация PowerPoint</vt:lpstr>
      <vt:lpstr>Левитан Исаак Ильич  Золотая осень.</vt:lpstr>
      <vt:lpstr>Презентация PowerPoint</vt:lpstr>
      <vt:lpstr>Презентация PowerPoint</vt:lpstr>
      <vt:lpstr>Презентация PowerPoint</vt:lpstr>
      <vt:lpstr>Назовите породы деревьев по листьям.</vt:lpstr>
      <vt:lpstr>Презентация PowerPoint</vt:lpstr>
      <vt:lpstr>Презентация PowerPoint</vt:lpstr>
      <vt:lpstr>Проверка:</vt:lpstr>
      <vt:lpstr> Какая хвойная порода сбрасывает свой зелёный наряд к зиме? </vt:lpstr>
      <vt:lpstr>Проверка:  лиственница.</vt:lpstr>
      <vt:lpstr>Разделите грибы на съедобные и несъедобные:</vt:lpstr>
      <vt:lpstr>Проверка:</vt:lpstr>
      <vt:lpstr>Знаете ли вы пословицы и поговорки?</vt:lpstr>
      <vt:lpstr>Используемая литература и интернет-ресурсы: Л.И. Рудченко «Окружающий мир. 1-4 классы. Нестандартные уроки». Издательство «Учитель», Волгоград, 2008 г. З.А. Клепинина «Окружающий мир. 1-4 класс. Сборник тестов для контроля уровня подготовки выпускников начальной школы». Издательство «Вентана – Граф», Москва, 2009 г. Тихомирова Е.М. Тесты по  предмету «Окружающий мир». К учебному комплекту А.А.Плешакова «Мир вокруг нас. 2класс».-М.: «Экзамен», 2009  http://www.lookatme.ru/assets/article_image-image/c1/1b/332215/article_image-image-article.jpg  http://baikal-viktoria.ucoz.ru/_ph/10/2/622691478.jpg   http://www.peoplephoto.ru/photoarhiv/resize.php?f=../images/205/IMG_7700.jpg&amp;type=3  http://idb.katafi.com/P/0/3262.l.jpg  http://s02.radikal.ru/i175/1003/9e/8776cab692bc.jpg   http://s15.radikal.ru/i188/0907/d6/e647ab5bc1da.jpg   http://www.michigan.gov/images/mosquito_65147_7.jpg  http://stat11.privet.ru/lr/082cac56c15f9cf457bdc97949c20610  http://akak.ru/recipes/pictures/000/005/804_big.jpg  http://gorod.tomsk.ru/i/u/367/mushrooms-(39).jpg  http://www.rybalka.com/userfiles/upload/1165/1229684007.jpg  http://druidgor.narod.ru/travnik/img_trav/oblepiha.jpg  http://img0.liveinternet.ru/images/attach/c/0/52/399/52399973_shepovneg.JPG   http://gallery.imagemaster.ru/data/media/3/N.jpg  http://www.faberwall.ru/data/media/6/www.faberwall.ru_-_01083.jpg  http://papa-vlad.narod.ru/Detskie_prezentatsii/nasekomye_i_ptitsy/Mukhi_4.files/slide0006_image006.jpg  http://www.stihi.ru/pics/2009/07/12/4439.jpg   http://www.stihi.ru/pics/2009/02/17/3699.jpg  http://www.newslab.ru/photoalbum/856/9832.jpg  http://www.mam2mam.ru/upload/blog/11d/%20xjnq.jpg   http://image.absoluteastronomy.com/images/encyclopediaimages/r/ru/russula_sanguinea.jpg  http://www.artandphoto.ru/stock/photo1/914/7729.jpg  http://images01.olx.ru/ui/4/46/40/70614640_2--2010-1-89115541166-.jpg   http://i007.radikal.ru/0801/ac/a800b7eb31f7.jpg   http://blogs.privet.ru/user/orlenok72/85974586 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Разделить их на съедобные и несъедобные:</dc:title>
  <dc:creator>Admin</dc:creator>
  <cp:lastModifiedBy>Teacher</cp:lastModifiedBy>
  <cp:revision>24</cp:revision>
  <dcterms:created xsi:type="dcterms:W3CDTF">2010-11-12T15:29:04Z</dcterms:created>
  <dcterms:modified xsi:type="dcterms:W3CDTF">2020-04-19T18:38:55Z</dcterms:modified>
</cp:coreProperties>
</file>